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2"/>
  </p:notesMasterIdLst>
  <p:sldIdLst>
    <p:sldId id="256" r:id="rId2"/>
    <p:sldId id="258" r:id="rId3"/>
    <p:sldId id="257" r:id="rId4"/>
    <p:sldId id="259" r:id="rId5"/>
    <p:sldId id="260" r:id="rId6"/>
    <p:sldId id="302" r:id="rId7"/>
    <p:sldId id="304" r:id="rId8"/>
    <p:sldId id="309" r:id="rId9"/>
    <p:sldId id="310" r:id="rId10"/>
    <p:sldId id="311" r:id="rId11"/>
    <p:sldId id="312" r:id="rId12"/>
    <p:sldId id="261" r:id="rId13"/>
    <p:sldId id="262" r:id="rId14"/>
    <p:sldId id="267" r:id="rId15"/>
    <p:sldId id="263" r:id="rId16"/>
    <p:sldId id="320" r:id="rId17"/>
    <p:sldId id="264" r:id="rId18"/>
    <p:sldId id="265" r:id="rId19"/>
    <p:sldId id="313" r:id="rId20"/>
    <p:sldId id="314" r:id="rId21"/>
    <p:sldId id="268" r:id="rId22"/>
    <p:sldId id="269" r:id="rId23"/>
    <p:sldId id="270" r:id="rId24"/>
    <p:sldId id="271" r:id="rId25"/>
    <p:sldId id="272" r:id="rId26"/>
    <p:sldId id="315" r:id="rId27"/>
    <p:sldId id="273" r:id="rId28"/>
    <p:sldId id="274" r:id="rId29"/>
    <p:sldId id="316" r:id="rId30"/>
    <p:sldId id="276" r:id="rId31"/>
    <p:sldId id="279" r:id="rId32"/>
    <p:sldId id="280" r:id="rId33"/>
    <p:sldId id="281" r:id="rId34"/>
    <p:sldId id="282" r:id="rId35"/>
    <p:sldId id="284" r:id="rId36"/>
    <p:sldId id="285" r:id="rId37"/>
    <p:sldId id="286" r:id="rId38"/>
    <p:sldId id="290" r:id="rId39"/>
    <p:sldId id="291" r:id="rId40"/>
    <p:sldId id="293" r:id="rId4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0000"/>
    <a:srgbClr val="00CCFF"/>
    <a:srgbClr val="E0E0E0"/>
    <a:srgbClr val="BCBCBC"/>
    <a:srgbClr val="FF99FF"/>
    <a:srgbClr val="FF7C80"/>
    <a:srgbClr val="FF3B0D"/>
    <a:srgbClr val="FF66CC"/>
    <a:srgbClr val="FFFF00"/>
    <a:srgbClr val="33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3395" autoAdjust="0"/>
    <p:restoredTop sz="50094" autoAdjust="0"/>
  </p:normalViewPr>
  <p:slideViewPr>
    <p:cSldViewPr snapToGrid="0">
      <p:cViewPr>
        <p:scale>
          <a:sx n="93" d="100"/>
          <a:sy n="93" d="100"/>
        </p:scale>
        <p:origin x="144" y="14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46" Type="http://schemas.openxmlformats.org/officeDocument/2006/relationships/tableStyles" Target="tableStyles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notesMaster" Target="notesMasters/notesMaster1.xml"/><Relationship Id="rId43" Type="http://schemas.openxmlformats.org/officeDocument/2006/relationships/presProps" Target="presProps.xml"/><Relationship Id="rId44" Type="http://schemas.openxmlformats.org/officeDocument/2006/relationships/viewProps" Target="viewProps.xml"/><Relationship Id="rId4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84F30B3-3FFC-428B-BC26-64E5EA4A1ABC}" type="datetimeFigureOut">
              <a:rPr lang="en-US" smtClean="0"/>
              <a:t>2/27/17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A6296D-AB39-4B4F-B875-DD93EB51BF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76088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A6296D-AB39-4B4F-B875-DD93EB51BFFA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834015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A6296D-AB39-4B4F-B875-DD93EB51BFFA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048751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A6296D-AB39-4B4F-B875-DD93EB51BFFA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7481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A6296D-AB39-4B4F-B875-DD93EB51BFFA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421338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A6296D-AB39-4B4F-B875-DD93EB51BFFA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630801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A6296D-AB39-4B4F-B875-DD93EB51BFFA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520232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A6296D-AB39-4B4F-B875-DD93EB51BFFA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50233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BD3AA4-9EFB-4045-A5EF-F7D7AD90DB7B}" type="datetimeFigureOut">
              <a:rPr lang="en-US" smtClean="0"/>
              <a:t>2/27/17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4CE583-4832-4A07-9F13-346B1F0B5D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18881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BD3AA4-9EFB-4045-A5EF-F7D7AD90DB7B}" type="datetimeFigureOut">
              <a:rPr lang="en-US" smtClean="0"/>
              <a:t>2/27/17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4CE583-4832-4A07-9F13-346B1F0B5D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90034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BD3AA4-9EFB-4045-A5EF-F7D7AD90DB7B}" type="datetimeFigureOut">
              <a:rPr lang="en-US" smtClean="0"/>
              <a:t>2/27/17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4CE583-4832-4A07-9F13-346B1F0B5D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04014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BD3AA4-9EFB-4045-A5EF-F7D7AD90DB7B}" type="datetimeFigureOut">
              <a:rPr lang="en-US" smtClean="0"/>
              <a:t>2/27/17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4CE583-4832-4A07-9F13-346B1F0B5D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43552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BD3AA4-9EFB-4045-A5EF-F7D7AD90DB7B}" type="datetimeFigureOut">
              <a:rPr lang="en-US" smtClean="0"/>
              <a:t>2/27/17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4CE583-4832-4A07-9F13-346B1F0B5D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05801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BD3AA4-9EFB-4045-A5EF-F7D7AD90DB7B}" type="datetimeFigureOut">
              <a:rPr lang="en-US" smtClean="0"/>
              <a:t>2/27/17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4CE583-4832-4A07-9F13-346B1F0B5D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09661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BD3AA4-9EFB-4045-A5EF-F7D7AD90DB7B}" type="datetimeFigureOut">
              <a:rPr lang="en-US" smtClean="0"/>
              <a:t>2/27/17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4CE583-4832-4A07-9F13-346B1F0B5D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81293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BD3AA4-9EFB-4045-A5EF-F7D7AD90DB7B}" type="datetimeFigureOut">
              <a:rPr lang="en-US" smtClean="0"/>
              <a:t>2/27/17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4CE583-4832-4A07-9F13-346B1F0B5D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0313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BD3AA4-9EFB-4045-A5EF-F7D7AD90DB7B}" type="datetimeFigureOut">
              <a:rPr lang="en-US" smtClean="0"/>
              <a:t>2/27/17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4CE583-4832-4A07-9F13-346B1F0B5D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17137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BD3AA4-9EFB-4045-A5EF-F7D7AD90DB7B}" type="datetimeFigureOut">
              <a:rPr lang="en-US" smtClean="0"/>
              <a:t>2/27/17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4CE583-4832-4A07-9F13-346B1F0B5D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23084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BD3AA4-9EFB-4045-A5EF-F7D7AD90DB7B}" type="datetimeFigureOut">
              <a:rPr lang="en-US" smtClean="0"/>
              <a:t>2/27/17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4CE583-4832-4A07-9F13-346B1F0B5D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9741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BD3AA4-9EFB-4045-A5EF-F7D7AD90DB7B}" type="datetimeFigureOut">
              <a:rPr lang="en-US" smtClean="0"/>
              <a:t>2/27/17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4CE583-4832-4A07-9F13-346B1F0B5D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15506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4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4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jpg"/><Relationship Id="rId3" Type="http://schemas.openxmlformats.org/officeDocument/2006/relationships/image" Target="../media/image7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g"/><Relationship Id="rId3" Type="http://schemas.openxmlformats.org/officeDocument/2006/relationships/image" Target="../media/image8.jpe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4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Relationship Id="rId3" Type="http://schemas.openxmlformats.org/officeDocument/2006/relationships/image" Target="../media/image9.jp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4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4" Type="http://schemas.openxmlformats.org/officeDocument/2006/relationships/image" Target="../media/image4.jpeg"/><Relationship Id="rId5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4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4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61847" y="225084"/>
            <a:ext cx="7512148" cy="689317"/>
          </a:xfrm>
        </p:spPr>
        <p:txBody>
          <a:bodyPr anchor="ctr">
            <a:noAutofit/>
          </a:bodyPr>
          <a:lstStyle/>
          <a:p>
            <a:r>
              <a:rPr lang="en-US" sz="4400" b="1" dirty="0" smtClean="0">
                <a:solidFill>
                  <a:schemeClr val="bg2"/>
                </a:solidFill>
              </a:rPr>
              <a:t>Antibody Identification</a:t>
            </a:r>
            <a:endParaRPr lang="en-US" sz="4400" b="1" dirty="0">
              <a:solidFill>
                <a:schemeClr val="bg2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526214" y="1787308"/>
            <a:ext cx="4529798" cy="730810"/>
          </a:xfrm>
        </p:spPr>
        <p:txBody>
          <a:bodyPr anchor="ctr">
            <a:normAutofit/>
          </a:bodyPr>
          <a:lstStyle/>
          <a:p>
            <a:pPr algn="just"/>
            <a:r>
              <a:rPr lang="en-US" sz="2000" b="1" dirty="0">
                <a:solidFill>
                  <a:srgbClr val="870000"/>
                </a:solidFill>
              </a:rPr>
              <a:t>Mostafa </a:t>
            </a:r>
            <a:r>
              <a:rPr lang="en-US" sz="2000" b="1" dirty="0" err="1">
                <a:solidFill>
                  <a:srgbClr val="870000"/>
                </a:solidFill>
              </a:rPr>
              <a:t>Moghaddam</a:t>
            </a:r>
            <a:r>
              <a:rPr lang="en-US" sz="2000" b="1" dirty="0">
                <a:solidFill>
                  <a:srgbClr val="870000"/>
                </a:solidFill>
              </a:rPr>
              <a:t> MA, MT (ASCP) </a:t>
            </a:r>
            <a:r>
              <a:rPr lang="en-US" sz="2000" b="1" dirty="0" smtClean="0">
                <a:solidFill>
                  <a:srgbClr val="870000"/>
                </a:solidFill>
              </a:rPr>
              <a:t>BB</a:t>
            </a:r>
            <a:endParaRPr lang="en-US" sz="2000" b="1" dirty="0">
              <a:solidFill>
                <a:srgbClr val="870000"/>
              </a:solidFill>
            </a:endParaRPr>
          </a:p>
        </p:txBody>
      </p:sp>
      <p:sp>
        <p:nvSpPr>
          <p:cNvPr id="4" name="Subtitle 2"/>
          <p:cNvSpPr txBox="1">
            <a:spLocks/>
          </p:cNvSpPr>
          <p:nvPr/>
        </p:nvSpPr>
        <p:spPr>
          <a:xfrm>
            <a:off x="6569614" y="2687637"/>
            <a:ext cx="5556739" cy="73081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n-US" sz="2000" b="1" kern="800" dirty="0" smtClean="0">
                <a:solidFill>
                  <a:srgbClr val="870000"/>
                </a:solidFill>
              </a:rPr>
              <a:t>Head of Immunohematology Reference Laboratory</a:t>
            </a:r>
          </a:p>
        </p:txBody>
      </p:sp>
      <p:sp>
        <p:nvSpPr>
          <p:cNvPr id="5" name="Subtitle 2"/>
          <p:cNvSpPr txBox="1">
            <a:spLocks/>
          </p:cNvSpPr>
          <p:nvPr/>
        </p:nvSpPr>
        <p:spPr>
          <a:xfrm>
            <a:off x="5824026" y="3560544"/>
            <a:ext cx="5556739" cy="73081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n-US" sz="2000" b="1" dirty="0" smtClean="0">
                <a:solidFill>
                  <a:srgbClr val="870000"/>
                </a:solidFill>
              </a:rPr>
              <a:t>Iranian Blood Transfusion Organization</a:t>
            </a:r>
            <a:endParaRPr lang="en-US" sz="2000" b="1" dirty="0">
              <a:solidFill>
                <a:srgbClr val="870000"/>
              </a:solidFill>
            </a:endParaRPr>
          </a:p>
        </p:txBody>
      </p:sp>
      <p:sp>
        <p:nvSpPr>
          <p:cNvPr id="6" name="Subtitle 2"/>
          <p:cNvSpPr txBox="1">
            <a:spLocks/>
          </p:cNvSpPr>
          <p:nvPr/>
        </p:nvSpPr>
        <p:spPr>
          <a:xfrm>
            <a:off x="4782210" y="4658693"/>
            <a:ext cx="6111942" cy="73081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n-US" sz="2000" b="1" dirty="0" smtClean="0">
                <a:solidFill>
                  <a:srgbClr val="870000"/>
                </a:solidFill>
              </a:rPr>
              <a:t>Member of ISBT immunohematology working party</a:t>
            </a:r>
          </a:p>
          <a:p>
            <a:pPr algn="just"/>
            <a:r>
              <a:rPr lang="en-US" sz="2000" b="1" dirty="0">
                <a:solidFill>
                  <a:srgbClr val="870000"/>
                </a:solidFill>
              </a:rPr>
              <a:t>Member of ISBT </a:t>
            </a:r>
            <a:r>
              <a:rPr lang="en-US" sz="2000" b="1" dirty="0" smtClean="0">
                <a:solidFill>
                  <a:srgbClr val="870000"/>
                </a:solidFill>
              </a:rPr>
              <a:t>rare donor </a:t>
            </a:r>
            <a:r>
              <a:rPr lang="en-US" sz="2000" b="1" dirty="0">
                <a:solidFill>
                  <a:srgbClr val="870000"/>
                </a:solidFill>
              </a:rPr>
              <a:t>working party</a:t>
            </a:r>
          </a:p>
          <a:p>
            <a:pPr algn="just"/>
            <a:endParaRPr lang="en-US" sz="2000" b="1" dirty="0">
              <a:solidFill>
                <a:srgbClr val="87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3192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" name="Picture 11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745" t="18864" r="3252" b="38958"/>
          <a:stretch/>
        </p:blipFill>
        <p:spPr>
          <a:xfrm>
            <a:off x="2533649" y="1434054"/>
            <a:ext cx="7296151" cy="4055247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0157728" y="1912003"/>
            <a:ext cx="2046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37=37 C Incubation</a:t>
            </a:r>
            <a:endParaRPr lang="en-US" sz="1400" dirty="0"/>
          </a:p>
        </p:txBody>
      </p:sp>
      <p:sp>
        <p:nvSpPr>
          <p:cNvPr id="17" name="Rectangle 16"/>
          <p:cNvSpPr/>
          <p:nvPr/>
        </p:nvSpPr>
        <p:spPr>
          <a:xfrm>
            <a:off x="8343900" y="2660650"/>
            <a:ext cx="647700" cy="241300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1200" dirty="0" smtClean="0">
                <a:solidFill>
                  <a:srgbClr val="FF0000"/>
                </a:solidFill>
              </a:rPr>
              <a:t>3+</a:t>
            </a:r>
            <a:endParaRPr lang="en-US" sz="1200" dirty="0">
              <a:solidFill>
                <a:srgbClr val="FF0000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8343900" y="2940050"/>
            <a:ext cx="647700" cy="241300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1200" dirty="0" smtClean="0">
                <a:solidFill>
                  <a:srgbClr val="FF0000"/>
                </a:solidFill>
              </a:rPr>
              <a:t>3+</a:t>
            </a:r>
            <a:endParaRPr lang="en-US" sz="1200" dirty="0">
              <a:solidFill>
                <a:srgbClr val="FF0000"/>
              </a:solidFill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8343900" y="3219450"/>
            <a:ext cx="647700" cy="247650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1200" dirty="0" smtClean="0">
                <a:solidFill>
                  <a:srgbClr val="FF0000"/>
                </a:solidFill>
              </a:rPr>
              <a:t>3+</a:t>
            </a:r>
            <a:endParaRPr lang="en-US" sz="1200" dirty="0">
              <a:solidFill>
                <a:srgbClr val="FF0000"/>
              </a:solidFill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8343900" y="3498850"/>
            <a:ext cx="647700" cy="254000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1200" dirty="0" smtClean="0">
                <a:solidFill>
                  <a:srgbClr val="FF0000"/>
                </a:solidFill>
              </a:rPr>
              <a:t>0</a:t>
            </a:r>
            <a:endParaRPr lang="en-US" sz="1200" dirty="0">
              <a:solidFill>
                <a:srgbClr val="FF0000"/>
              </a:solidFill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8343900" y="3784600"/>
            <a:ext cx="647700" cy="260350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1200" dirty="0" smtClean="0">
                <a:solidFill>
                  <a:srgbClr val="FF0000"/>
                </a:solidFill>
              </a:rPr>
              <a:t>0</a:t>
            </a:r>
            <a:endParaRPr lang="en-US" sz="1200" dirty="0">
              <a:solidFill>
                <a:srgbClr val="FF0000"/>
              </a:solidFill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8343900" y="4070350"/>
            <a:ext cx="647700" cy="241300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1200" dirty="0" smtClean="0">
                <a:solidFill>
                  <a:srgbClr val="FF0000"/>
                </a:solidFill>
              </a:rPr>
              <a:t>0</a:t>
            </a:r>
            <a:endParaRPr lang="en-US" sz="1200" dirty="0">
              <a:solidFill>
                <a:srgbClr val="FF0000"/>
              </a:solidFill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8343900" y="4330700"/>
            <a:ext cx="647700" cy="285750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1200" dirty="0" smtClean="0">
                <a:solidFill>
                  <a:srgbClr val="FF0000"/>
                </a:solidFill>
              </a:rPr>
              <a:t>0</a:t>
            </a:r>
            <a:endParaRPr lang="en-US" sz="1200" dirty="0">
              <a:solidFill>
                <a:srgbClr val="FF0000"/>
              </a:solidFill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8343900" y="4641850"/>
            <a:ext cx="647700" cy="260350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1200" dirty="0" smtClean="0">
                <a:solidFill>
                  <a:srgbClr val="FF0000"/>
                </a:solidFill>
              </a:rPr>
              <a:t>0</a:t>
            </a:r>
            <a:endParaRPr lang="en-US" sz="1200" dirty="0">
              <a:solidFill>
                <a:srgbClr val="FF0000"/>
              </a:solidFill>
            </a:endParaRPr>
          </a:p>
        </p:txBody>
      </p:sp>
      <p:sp>
        <p:nvSpPr>
          <p:cNvPr id="41" name="Rectangle 40"/>
          <p:cNvSpPr/>
          <p:nvPr/>
        </p:nvSpPr>
        <p:spPr>
          <a:xfrm>
            <a:off x="8343900" y="4921250"/>
            <a:ext cx="647700" cy="247650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1200" dirty="0" smtClean="0">
                <a:solidFill>
                  <a:srgbClr val="FF0000"/>
                </a:solidFill>
              </a:rPr>
              <a:t>0</a:t>
            </a:r>
            <a:endParaRPr lang="en-US" sz="1200" dirty="0">
              <a:solidFill>
                <a:srgbClr val="FF0000"/>
              </a:solidFill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8343900" y="5187950"/>
            <a:ext cx="647700" cy="260350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1200" dirty="0" smtClean="0">
                <a:solidFill>
                  <a:srgbClr val="FF0000"/>
                </a:solidFill>
              </a:rPr>
              <a:t>3+</a:t>
            </a:r>
            <a:endParaRPr lang="en-US" sz="1200" dirty="0">
              <a:solidFill>
                <a:srgbClr val="FF0000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8048625" y="2432050"/>
            <a:ext cx="280035" cy="3023870"/>
          </a:xfrm>
          <a:prstGeom prst="rect">
            <a:avLst/>
          </a:prstGeom>
          <a:pattFill prst="ltUpDiag">
            <a:fgClr>
              <a:schemeClr val="tx1">
                <a:lumMod val="50000"/>
                <a:lumOff val="50000"/>
              </a:schemeClr>
            </a:fgClr>
            <a:bgClr>
              <a:schemeClr val="bg1"/>
            </a:bgClr>
          </a:patt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TextBox 55"/>
          <p:cNvSpPr txBox="1"/>
          <p:nvPr/>
        </p:nvSpPr>
        <p:spPr>
          <a:xfrm>
            <a:off x="10116638" y="1908673"/>
            <a:ext cx="20524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rgbClr val="FF3B0D"/>
                </a:solidFill>
              </a:rPr>
              <a:t>----------------------------</a:t>
            </a:r>
            <a:endParaRPr lang="en-US" sz="1400" dirty="0">
              <a:solidFill>
                <a:srgbClr val="FF3B0D"/>
              </a:solidFill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10228036" y="4046537"/>
            <a:ext cx="197620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 dirty="0" smtClean="0"/>
              <a:t>This </a:t>
            </a:r>
            <a:r>
              <a:rPr lang="en-US" sz="1600" u="sng" dirty="0" smtClean="0"/>
              <a:t>could</a:t>
            </a:r>
            <a:r>
              <a:rPr lang="en-US" sz="1600" dirty="0" smtClean="0"/>
              <a:t> be:</a:t>
            </a:r>
          </a:p>
          <a:p>
            <a:pPr>
              <a:lnSpc>
                <a:spcPct val="150000"/>
              </a:lnSpc>
            </a:pPr>
            <a:r>
              <a:rPr lang="en-US" sz="1600" dirty="0"/>
              <a:t> </a:t>
            </a:r>
            <a:r>
              <a:rPr lang="en-US" sz="1600" dirty="0" smtClean="0"/>
              <a:t>  -Tube testing</a:t>
            </a:r>
          </a:p>
          <a:p>
            <a:pPr>
              <a:lnSpc>
                <a:spcPct val="150000"/>
              </a:lnSpc>
            </a:pPr>
            <a:r>
              <a:rPr lang="en-US" sz="1600" dirty="0"/>
              <a:t> </a:t>
            </a:r>
            <a:r>
              <a:rPr lang="en-US" sz="1600" dirty="0" smtClean="0"/>
              <a:t>           OR</a:t>
            </a:r>
          </a:p>
          <a:p>
            <a:pPr>
              <a:lnSpc>
                <a:spcPct val="150000"/>
              </a:lnSpc>
            </a:pPr>
            <a:r>
              <a:rPr lang="en-US" sz="1600" dirty="0"/>
              <a:t> </a:t>
            </a:r>
            <a:r>
              <a:rPr lang="en-US" sz="1600" dirty="0" smtClean="0"/>
              <a:t>  -Gel testing</a:t>
            </a:r>
          </a:p>
          <a:p>
            <a:pPr>
              <a:lnSpc>
                <a:spcPct val="150000"/>
              </a:lnSpc>
            </a:pPr>
            <a:r>
              <a:rPr lang="en-US" sz="1600" dirty="0"/>
              <a:t> </a:t>
            </a:r>
            <a:r>
              <a:rPr lang="en-US" sz="1600" dirty="0" smtClean="0"/>
              <a:t>           OR</a:t>
            </a:r>
          </a:p>
          <a:p>
            <a:pPr>
              <a:lnSpc>
                <a:spcPct val="150000"/>
              </a:lnSpc>
            </a:pPr>
            <a:r>
              <a:rPr lang="en-US" sz="1600" dirty="0" smtClean="0"/>
              <a:t>   -Solid-phase testing</a:t>
            </a:r>
            <a:endParaRPr lang="en-US" sz="1600" dirty="0"/>
          </a:p>
        </p:txBody>
      </p:sp>
      <p:sp>
        <p:nvSpPr>
          <p:cNvPr id="40" name="Rectangle 39"/>
          <p:cNvSpPr/>
          <p:nvPr/>
        </p:nvSpPr>
        <p:spPr>
          <a:xfrm>
            <a:off x="7839075" y="2441575"/>
            <a:ext cx="184785" cy="3023870"/>
          </a:xfrm>
          <a:prstGeom prst="rect">
            <a:avLst/>
          </a:prstGeom>
          <a:pattFill prst="ltUpDiag">
            <a:fgClr>
              <a:schemeClr val="tx1">
                <a:lumMod val="50000"/>
                <a:lumOff val="50000"/>
              </a:schemeClr>
            </a:fgClr>
            <a:bgClr>
              <a:schemeClr val="bg1"/>
            </a:bgClr>
          </a:patt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TextBox 42"/>
          <p:cNvSpPr txBox="1"/>
          <p:nvPr/>
        </p:nvSpPr>
        <p:spPr>
          <a:xfrm>
            <a:off x="10082806" y="1510973"/>
            <a:ext cx="20524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rgbClr val="FF3B0D"/>
                </a:solidFill>
              </a:rPr>
              <a:t>--------------------------</a:t>
            </a:r>
            <a:endParaRPr lang="en-US" sz="1400" dirty="0">
              <a:solidFill>
                <a:srgbClr val="FF3B0D"/>
              </a:solidFill>
            </a:endParaRPr>
          </a:p>
        </p:txBody>
      </p:sp>
      <p:sp>
        <p:nvSpPr>
          <p:cNvPr id="45" name="Rectangle 44"/>
          <p:cNvSpPr/>
          <p:nvPr/>
        </p:nvSpPr>
        <p:spPr>
          <a:xfrm>
            <a:off x="9026525" y="3833812"/>
            <a:ext cx="158750" cy="1619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rgbClr val="FF0000"/>
                </a:solidFill>
                <a:latin typeface="Wingdings" panose="05000000000000000000" pitchFamily="2" charset="2"/>
              </a:rPr>
              <a:t>ü</a:t>
            </a:r>
            <a:endParaRPr lang="en-US" sz="1200" dirty="0">
              <a:solidFill>
                <a:srgbClr val="FF0000"/>
              </a:solidFill>
            </a:endParaRPr>
          </a:p>
        </p:txBody>
      </p:sp>
      <p:sp>
        <p:nvSpPr>
          <p:cNvPr id="46" name="Rectangle 45"/>
          <p:cNvSpPr/>
          <p:nvPr/>
        </p:nvSpPr>
        <p:spPr>
          <a:xfrm>
            <a:off x="9026525" y="4106862"/>
            <a:ext cx="158750" cy="1619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rgbClr val="FF0000"/>
                </a:solidFill>
                <a:latin typeface="Wingdings" panose="05000000000000000000" pitchFamily="2" charset="2"/>
              </a:rPr>
              <a:t>ü</a:t>
            </a:r>
            <a:endParaRPr lang="en-US" sz="1200" dirty="0">
              <a:solidFill>
                <a:srgbClr val="FF0000"/>
              </a:solidFill>
            </a:endParaRPr>
          </a:p>
        </p:txBody>
      </p:sp>
      <p:sp>
        <p:nvSpPr>
          <p:cNvPr id="48" name="Rectangle 47"/>
          <p:cNvSpPr/>
          <p:nvPr/>
        </p:nvSpPr>
        <p:spPr>
          <a:xfrm>
            <a:off x="9026525" y="4386261"/>
            <a:ext cx="158750" cy="1619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rgbClr val="FF0000"/>
                </a:solidFill>
                <a:latin typeface="Wingdings" panose="05000000000000000000" pitchFamily="2" charset="2"/>
              </a:rPr>
              <a:t>ü</a:t>
            </a:r>
            <a:endParaRPr lang="en-US" sz="1200" dirty="0">
              <a:solidFill>
                <a:srgbClr val="FF0000"/>
              </a:solidFill>
            </a:endParaRPr>
          </a:p>
        </p:txBody>
      </p:sp>
      <p:sp>
        <p:nvSpPr>
          <p:cNvPr id="53" name="Rectangle 52"/>
          <p:cNvSpPr/>
          <p:nvPr/>
        </p:nvSpPr>
        <p:spPr>
          <a:xfrm>
            <a:off x="9026525" y="4718324"/>
            <a:ext cx="158750" cy="1619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rgbClr val="FF0000"/>
                </a:solidFill>
                <a:latin typeface="Wingdings" panose="05000000000000000000" pitchFamily="2" charset="2"/>
              </a:rPr>
              <a:t>ü</a:t>
            </a:r>
            <a:endParaRPr lang="en-US" sz="1200" dirty="0">
              <a:solidFill>
                <a:srgbClr val="FF0000"/>
              </a:solidFill>
            </a:endParaRPr>
          </a:p>
        </p:txBody>
      </p:sp>
      <p:sp>
        <p:nvSpPr>
          <p:cNvPr id="54" name="Rectangle 53"/>
          <p:cNvSpPr/>
          <p:nvPr/>
        </p:nvSpPr>
        <p:spPr>
          <a:xfrm>
            <a:off x="9026525" y="4973637"/>
            <a:ext cx="158750" cy="1619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rgbClr val="FF0000"/>
                </a:solidFill>
                <a:latin typeface="Wingdings" panose="05000000000000000000" pitchFamily="2" charset="2"/>
              </a:rPr>
              <a:t>ü</a:t>
            </a:r>
            <a:endParaRPr lang="en-US" sz="1200" dirty="0">
              <a:solidFill>
                <a:srgbClr val="FF0000"/>
              </a:solidFill>
            </a:endParaRPr>
          </a:p>
        </p:txBody>
      </p:sp>
      <p:sp>
        <p:nvSpPr>
          <p:cNvPr id="58" name="Rectangle 57"/>
          <p:cNvSpPr/>
          <p:nvPr/>
        </p:nvSpPr>
        <p:spPr>
          <a:xfrm>
            <a:off x="7819911" y="1900235"/>
            <a:ext cx="190500" cy="497681"/>
          </a:xfrm>
          <a:prstGeom prst="rect">
            <a:avLst/>
          </a:prstGeom>
          <a:solidFill>
            <a:srgbClr val="FFFF00">
              <a:alpha val="5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Rectangle 58"/>
          <p:cNvSpPr/>
          <p:nvPr/>
        </p:nvSpPr>
        <p:spPr>
          <a:xfrm>
            <a:off x="8038986" y="1900236"/>
            <a:ext cx="273050" cy="497681"/>
          </a:xfrm>
          <a:prstGeom prst="rect">
            <a:avLst/>
          </a:prstGeom>
          <a:solidFill>
            <a:srgbClr val="FF3B0D">
              <a:alpha val="5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Rectangle 59"/>
          <p:cNvSpPr/>
          <p:nvPr/>
        </p:nvSpPr>
        <p:spPr>
          <a:xfrm>
            <a:off x="8327911" y="1900237"/>
            <a:ext cx="647700" cy="497681"/>
          </a:xfrm>
          <a:prstGeom prst="rect">
            <a:avLst/>
          </a:prstGeom>
          <a:solidFill>
            <a:srgbClr val="FF66CC">
              <a:alpha val="5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Rectangle 60"/>
          <p:cNvSpPr/>
          <p:nvPr/>
        </p:nvSpPr>
        <p:spPr>
          <a:xfrm>
            <a:off x="8993754" y="1900235"/>
            <a:ext cx="190500" cy="497681"/>
          </a:xfrm>
          <a:prstGeom prst="rect">
            <a:avLst/>
          </a:prstGeom>
          <a:solidFill>
            <a:srgbClr val="92D050">
              <a:alpha val="5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Rectangle 62"/>
          <p:cNvSpPr/>
          <p:nvPr/>
        </p:nvSpPr>
        <p:spPr>
          <a:xfrm>
            <a:off x="8334375" y="2422486"/>
            <a:ext cx="647700" cy="241300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1200" dirty="0" smtClean="0">
                <a:solidFill>
                  <a:srgbClr val="FF0000"/>
                </a:solidFill>
              </a:rPr>
              <a:t>3+</a:t>
            </a:r>
            <a:endParaRPr lang="en-US" sz="1200" dirty="0">
              <a:solidFill>
                <a:srgbClr val="FF0000"/>
              </a:solidFill>
            </a:endParaRPr>
          </a:p>
        </p:txBody>
      </p:sp>
      <p:sp>
        <p:nvSpPr>
          <p:cNvPr id="64" name="Rectangle 63"/>
          <p:cNvSpPr/>
          <p:nvPr/>
        </p:nvSpPr>
        <p:spPr>
          <a:xfrm>
            <a:off x="9048298" y="3536267"/>
            <a:ext cx="158750" cy="1619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rgbClr val="FF0000"/>
                </a:solidFill>
                <a:latin typeface="Wingdings" panose="05000000000000000000" pitchFamily="2" charset="2"/>
              </a:rPr>
              <a:t>ü</a:t>
            </a:r>
            <a:endParaRPr lang="en-US" sz="1200" dirty="0">
              <a:solidFill>
                <a:srgbClr val="FF0000"/>
              </a:solidFill>
            </a:endParaRPr>
          </a:p>
        </p:txBody>
      </p:sp>
      <p:sp>
        <p:nvSpPr>
          <p:cNvPr id="66" name="Diamond 65"/>
          <p:cNvSpPr/>
          <p:nvPr/>
        </p:nvSpPr>
        <p:spPr>
          <a:xfrm>
            <a:off x="9964733" y="1593458"/>
            <a:ext cx="185737" cy="200025"/>
          </a:xfrm>
          <a:prstGeom prst="diamond">
            <a:avLst/>
          </a:prstGeom>
          <a:solidFill>
            <a:srgbClr val="FFFF00">
              <a:alpha val="77000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Diamond 66"/>
          <p:cNvSpPr/>
          <p:nvPr/>
        </p:nvSpPr>
        <p:spPr>
          <a:xfrm>
            <a:off x="9971991" y="1950870"/>
            <a:ext cx="185737" cy="200025"/>
          </a:xfrm>
          <a:prstGeom prst="diamond">
            <a:avLst/>
          </a:prstGeom>
          <a:solidFill>
            <a:srgbClr val="FF3B0D">
              <a:alpha val="50000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" name="Diamond 67"/>
          <p:cNvSpPr/>
          <p:nvPr/>
        </p:nvSpPr>
        <p:spPr>
          <a:xfrm>
            <a:off x="9979250" y="2375415"/>
            <a:ext cx="185737" cy="200025"/>
          </a:xfrm>
          <a:prstGeom prst="diamond">
            <a:avLst/>
          </a:prstGeom>
          <a:solidFill>
            <a:srgbClr val="FF66CC">
              <a:alpha val="47000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TextBox 68"/>
          <p:cNvSpPr txBox="1"/>
          <p:nvPr/>
        </p:nvSpPr>
        <p:spPr>
          <a:xfrm>
            <a:off x="10119588" y="1519536"/>
            <a:ext cx="2046514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00" dirty="0" smtClean="0"/>
              <a:t>IS=Immediate spin</a:t>
            </a:r>
            <a:endParaRPr lang="en-US" sz="1300" dirty="0"/>
          </a:p>
        </p:txBody>
      </p:sp>
      <p:sp>
        <p:nvSpPr>
          <p:cNvPr id="71" name="TextBox 70"/>
          <p:cNvSpPr txBox="1"/>
          <p:nvPr/>
        </p:nvSpPr>
        <p:spPr>
          <a:xfrm>
            <a:off x="10120086" y="2338615"/>
            <a:ext cx="224971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00" dirty="0" smtClean="0"/>
              <a:t>AHG = Anti-human globulin {[Anti-IgG+C</a:t>
            </a:r>
            <a:r>
              <a:rPr lang="en-US" sz="1300" baseline="-25000" dirty="0" smtClean="0"/>
              <a:t>3</a:t>
            </a:r>
            <a:r>
              <a:rPr lang="en-US" sz="1300" dirty="0" smtClean="0"/>
              <a:t>d] + [Anti-</a:t>
            </a:r>
            <a:r>
              <a:rPr lang="en-US" sz="1300" dirty="0" err="1" smtClean="0"/>
              <a:t>IgG</a:t>
            </a:r>
            <a:r>
              <a:rPr lang="en-US" sz="1300" dirty="0" smtClean="0"/>
              <a:t>]}</a:t>
            </a:r>
            <a:endParaRPr lang="en-US" sz="1300" dirty="0"/>
          </a:p>
        </p:txBody>
      </p:sp>
      <p:sp>
        <p:nvSpPr>
          <p:cNvPr id="72" name="TextBox 71"/>
          <p:cNvSpPr txBox="1"/>
          <p:nvPr/>
        </p:nvSpPr>
        <p:spPr>
          <a:xfrm>
            <a:off x="10126887" y="2898635"/>
            <a:ext cx="224971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00" dirty="0" smtClean="0"/>
              <a:t>IAT = Indirect antiglobulin test (=AHG)</a:t>
            </a:r>
            <a:endParaRPr lang="en-US" sz="1300" dirty="0"/>
          </a:p>
        </p:txBody>
      </p:sp>
      <p:sp>
        <p:nvSpPr>
          <p:cNvPr id="73" name="Diamond 72"/>
          <p:cNvSpPr/>
          <p:nvPr/>
        </p:nvSpPr>
        <p:spPr>
          <a:xfrm>
            <a:off x="9989938" y="3577155"/>
            <a:ext cx="185737" cy="200025"/>
          </a:xfrm>
          <a:prstGeom prst="diamond">
            <a:avLst/>
          </a:prstGeom>
          <a:solidFill>
            <a:srgbClr val="92D050">
              <a:alpha val="47000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TextBox 73"/>
          <p:cNvSpPr txBox="1"/>
          <p:nvPr/>
        </p:nvSpPr>
        <p:spPr>
          <a:xfrm>
            <a:off x="10122354" y="3536761"/>
            <a:ext cx="2355396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00" dirty="0" smtClean="0"/>
              <a:t>CC = </a:t>
            </a:r>
            <a:r>
              <a:rPr lang="en-US" sz="1300" dirty="0" err="1" smtClean="0"/>
              <a:t>Coobms</a:t>
            </a:r>
            <a:r>
              <a:rPr lang="en-US" sz="1300" dirty="0" smtClean="0"/>
              <a:t>-control cell </a:t>
            </a:r>
            <a:r>
              <a:rPr lang="en-US" sz="1300" dirty="0" err="1" smtClean="0"/>
              <a:t>IgG</a:t>
            </a:r>
            <a:endParaRPr lang="en-US" sz="1300" dirty="0"/>
          </a:p>
        </p:txBody>
      </p:sp>
      <p:sp>
        <p:nvSpPr>
          <p:cNvPr id="28" name="Rounded Rectangle 27"/>
          <p:cNvSpPr/>
          <p:nvPr/>
        </p:nvSpPr>
        <p:spPr>
          <a:xfrm>
            <a:off x="10325100" y="4487861"/>
            <a:ext cx="1409700" cy="332063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Rounded Rectangle 74"/>
          <p:cNvSpPr/>
          <p:nvPr/>
        </p:nvSpPr>
        <p:spPr>
          <a:xfrm>
            <a:off x="10325100" y="5213399"/>
            <a:ext cx="1409700" cy="332063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Rounded Rectangle 75"/>
          <p:cNvSpPr/>
          <p:nvPr/>
        </p:nvSpPr>
        <p:spPr>
          <a:xfrm>
            <a:off x="10349813" y="5951637"/>
            <a:ext cx="1785406" cy="332063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Rounded Rectangle 76"/>
          <p:cNvSpPr/>
          <p:nvPr/>
        </p:nvSpPr>
        <p:spPr>
          <a:xfrm rot="5400000">
            <a:off x="6733506" y="3510629"/>
            <a:ext cx="3548065" cy="327278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" name="Group 3"/>
          <p:cNvGrpSpPr/>
          <p:nvPr/>
        </p:nvGrpSpPr>
        <p:grpSpPr>
          <a:xfrm>
            <a:off x="6635687" y="5466384"/>
            <a:ext cx="2346388" cy="566116"/>
            <a:chOff x="6635687" y="5466384"/>
            <a:chExt cx="2346388" cy="566116"/>
          </a:xfrm>
        </p:grpSpPr>
        <p:sp>
          <p:nvSpPr>
            <p:cNvPr id="31" name="Rectangle 30"/>
            <p:cNvSpPr/>
            <p:nvPr/>
          </p:nvSpPr>
          <p:spPr>
            <a:xfrm>
              <a:off x="6637446" y="5466384"/>
              <a:ext cx="1187336" cy="285651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 err="1" smtClean="0">
                  <a:solidFill>
                    <a:schemeClr val="tx1"/>
                  </a:solidFill>
                </a:rPr>
                <a:t>Pos</a:t>
              </a:r>
              <a:r>
                <a:rPr lang="en-US" sz="1400" dirty="0" smtClean="0">
                  <a:solidFill>
                    <a:schemeClr val="tx1"/>
                  </a:solidFill>
                </a:rPr>
                <a:t> control</a:t>
              </a:r>
              <a:endParaRPr lang="en-US" sz="1400" dirty="0">
                <a:solidFill>
                  <a:schemeClr val="tx1"/>
                </a:solidFill>
              </a:endParaRPr>
            </a:p>
          </p:txBody>
        </p:sp>
        <p:sp>
          <p:nvSpPr>
            <p:cNvPr id="78" name="Rectangle 77"/>
            <p:cNvSpPr/>
            <p:nvPr/>
          </p:nvSpPr>
          <p:spPr>
            <a:xfrm>
              <a:off x="6635687" y="5756248"/>
              <a:ext cx="1187336" cy="276251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 err="1" smtClean="0">
                  <a:solidFill>
                    <a:schemeClr val="tx1"/>
                  </a:solidFill>
                </a:rPr>
                <a:t>Neg</a:t>
              </a:r>
              <a:r>
                <a:rPr lang="en-US" sz="1400" dirty="0" smtClean="0">
                  <a:solidFill>
                    <a:schemeClr val="tx1"/>
                  </a:solidFill>
                </a:rPr>
                <a:t> control</a:t>
              </a:r>
              <a:endParaRPr lang="en-US" sz="1400" dirty="0">
                <a:solidFill>
                  <a:schemeClr val="tx1"/>
                </a:solidFill>
              </a:endParaRPr>
            </a:p>
          </p:txBody>
        </p:sp>
        <p:grpSp>
          <p:nvGrpSpPr>
            <p:cNvPr id="3" name="Group 2"/>
            <p:cNvGrpSpPr/>
            <p:nvPr/>
          </p:nvGrpSpPr>
          <p:grpSpPr>
            <a:xfrm>
              <a:off x="7835921" y="5479775"/>
              <a:ext cx="1146154" cy="273325"/>
              <a:chOff x="7835921" y="5479775"/>
              <a:chExt cx="1146154" cy="273325"/>
            </a:xfrm>
          </p:grpSpPr>
          <p:sp>
            <p:nvSpPr>
              <p:cNvPr id="51" name="Rectangle 50"/>
              <p:cNvSpPr/>
              <p:nvPr/>
            </p:nvSpPr>
            <p:spPr>
              <a:xfrm>
                <a:off x="7835921" y="5482952"/>
                <a:ext cx="193653" cy="270148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 dirty="0">
                  <a:solidFill>
                    <a:srgbClr val="FF0000"/>
                  </a:solidFill>
                </a:endParaRPr>
              </a:p>
            </p:txBody>
          </p:sp>
          <p:sp>
            <p:nvSpPr>
              <p:cNvPr id="55" name="Rectangle 54"/>
              <p:cNvSpPr/>
              <p:nvPr/>
            </p:nvSpPr>
            <p:spPr>
              <a:xfrm>
                <a:off x="8334375" y="5480050"/>
                <a:ext cx="647700" cy="273049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200" dirty="0" smtClean="0">
                    <a:solidFill>
                      <a:srgbClr val="FF0000"/>
                    </a:solidFill>
                  </a:rPr>
                  <a:t>4+</a:t>
                </a:r>
                <a:endParaRPr lang="en-US" sz="1200" dirty="0">
                  <a:solidFill>
                    <a:srgbClr val="FF0000"/>
                  </a:solidFill>
                </a:endParaRPr>
              </a:p>
            </p:txBody>
          </p:sp>
          <p:sp>
            <p:nvSpPr>
              <p:cNvPr id="62" name="Rectangle 61"/>
              <p:cNvSpPr/>
              <p:nvPr/>
            </p:nvSpPr>
            <p:spPr>
              <a:xfrm>
                <a:off x="8036161" y="5479775"/>
                <a:ext cx="298214" cy="273325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 dirty="0">
                  <a:solidFill>
                    <a:srgbClr val="FF0000"/>
                  </a:solidFill>
                </a:endParaRPr>
              </a:p>
            </p:txBody>
          </p:sp>
        </p:grpSp>
        <p:grpSp>
          <p:nvGrpSpPr>
            <p:cNvPr id="65" name="Group 64"/>
            <p:cNvGrpSpPr/>
            <p:nvPr/>
          </p:nvGrpSpPr>
          <p:grpSpPr>
            <a:xfrm>
              <a:off x="7835672" y="5759175"/>
              <a:ext cx="1146154" cy="273325"/>
              <a:chOff x="7835921" y="5479775"/>
              <a:chExt cx="1146154" cy="273325"/>
            </a:xfrm>
          </p:grpSpPr>
          <p:sp>
            <p:nvSpPr>
              <p:cNvPr id="70" name="Rectangle 69"/>
              <p:cNvSpPr/>
              <p:nvPr/>
            </p:nvSpPr>
            <p:spPr>
              <a:xfrm>
                <a:off x="7835921" y="5482952"/>
                <a:ext cx="193653" cy="270148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 dirty="0">
                  <a:solidFill>
                    <a:srgbClr val="FF0000"/>
                  </a:solidFill>
                </a:endParaRPr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8334375" y="5480050"/>
                <a:ext cx="647700" cy="273049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200" dirty="0" smtClean="0">
                    <a:solidFill>
                      <a:srgbClr val="FF0000"/>
                    </a:solidFill>
                  </a:rPr>
                  <a:t>0</a:t>
                </a:r>
                <a:endParaRPr lang="en-US" sz="1200" dirty="0">
                  <a:solidFill>
                    <a:srgbClr val="FF0000"/>
                  </a:solidFill>
                </a:endParaRPr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8036161" y="5479775"/>
                <a:ext cx="298214" cy="273325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 dirty="0">
                  <a:solidFill>
                    <a:srgbClr val="FF0000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253341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500"/>
                            </p:stCondLst>
                            <p:childTnLst>
                              <p:par>
                                <p:cTn id="4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000"/>
                            </p:stCondLst>
                            <p:childTnLst>
                              <p:par>
                                <p:cTn id="5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500"/>
                            </p:stCondLst>
                            <p:childTnLst>
                              <p:par>
                                <p:cTn id="5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000"/>
                            </p:stCondLst>
                            <p:childTnLst>
                              <p:par>
                                <p:cTn id="6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3500"/>
                            </p:stCondLst>
                            <p:childTnLst>
                              <p:par>
                                <p:cTn id="7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000"/>
                            </p:stCondLst>
                            <p:childTnLst>
                              <p:par>
                                <p:cTn id="7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4500"/>
                            </p:stCondLst>
                            <p:childTnLst>
                              <p:par>
                                <p:cTn id="8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500"/>
                            </p:stCondLst>
                            <p:childTnLst>
                              <p:par>
                                <p:cTn id="119" presetID="1" presetClass="exit" presetSubtype="0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3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500"/>
                            </p:stCondLst>
                            <p:childTnLst>
                              <p:par>
                                <p:cTn id="137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9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4" presetID="35" presetClass="emph" presetSubtype="0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45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2500"/>
                            </p:stCondLst>
                            <p:childTnLst>
                              <p:par>
                                <p:cTn id="147" presetID="35" presetClass="emp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48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3500"/>
                            </p:stCondLst>
                            <p:childTnLst>
                              <p:par>
                                <p:cTn id="150" presetID="35" presetClass="emph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51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16" presetClass="exit" presetSubtype="21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5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500"/>
                            </p:stCondLst>
                            <p:childTnLst>
                              <p:par>
                                <p:cTn id="158" presetID="16" presetClass="exit" presetSubtype="2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59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6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500"/>
                            </p:stCondLst>
                            <p:childTnLst>
                              <p:par>
                                <p:cTn id="167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8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0" grpId="0" animBg="1"/>
      <p:bldP spid="23" grpId="0" animBg="1"/>
      <p:bldP spid="26" grpId="0" animBg="1"/>
      <p:bldP spid="29" grpId="0" animBg="1"/>
      <p:bldP spid="32" grpId="0" animBg="1"/>
      <p:bldP spid="35" grpId="0" animBg="1"/>
      <p:bldP spid="38" grpId="0" animBg="1"/>
      <p:bldP spid="41" grpId="0" animBg="1"/>
      <p:bldP spid="44" grpId="0" animBg="1"/>
      <p:bldP spid="2" grpId="0" animBg="1"/>
      <p:bldP spid="56" grpId="0"/>
      <p:bldP spid="57" grpId="0"/>
      <p:bldP spid="57" grpId="1"/>
      <p:bldP spid="40" grpId="0" animBg="1"/>
      <p:bldP spid="43" grpId="0"/>
      <p:bldP spid="45" grpId="0"/>
      <p:bldP spid="45" grpId="1"/>
      <p:bldP spid="46" grpId="0"/>
      <p:bldP spid="46" grpId="1"/>
      <p:bldP spid="48" grpId="0"/>
      <p:bldP spid="48" grpId="1"/>
      <p:bldP spid="53" grpId="0"/>
      <p:bldP spid="53" grpId="1"/>
      <p:bldP spid="54" grpId="0"/>
      <p:bldP spid="54" grpId="1"/>
      <p:bldP spid="63" grpId="0" animBg="1"/>
      <p:bldP spid="64" grpId="0"/>
      <p:bldP spid="64" grpId="1"/>
      <p:bldP spid="28" grpId="0" animBg="1"/>
      <p:bldP spid="28" grpId="1" animBg="1"/>
      <p:bldP spid="28" grpId="2" animBg="1"/>
      <p:bldP spid="75" grpId="0" animBg="1"/>
      <p:bldP spid="75" grpId="1" animBg="1"/>
      <p:bldP spid="75" grpId="2" animBg="1"/>
      <p:bldP spid="76" grpId="0" animBg="1"/>
      <p:bldP spid="76" grpId="1" animBg="1"/>
      <p:bldP spid="77" grpId="0" animBg="1"/>
      <p:bldP spid="77" grpId="1" animBg="1"/>
      <p:bldP spid="77" grpId="2" animBg="1"/>
      <p:bldP spid="77" grpId="3" animBg="1"/>
      <p:bldP spid="77" grpId="4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TextBox 71"/>
          <p:cNvSpPr txBox="1"/>
          <p:nvPr/>
        </p:nvSpPr>
        <p:spPr>
          <a:xfrm>
            <a:off x="10101487" y="2974835"/>
            <a:ext cx="224971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00" dirty="0" smtClean="0"/>
              <a:t>IAT = Indirect antiglobulin test (=AHG)</a:t>
            </a:r>
            <a:endParaRPr lang="en-US" sz="1300" dirty="0"/>
          </a:p>
        </p:txBody>
      </p:sp>
      <p:pic>
        <p:nvPicPr>
          <p:cNvPr id="112" name="Picture 11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745" t="18864" r="3252" b="38958"/>
          <a:stretch/>
        </p:blipFill>
        <p:spPr>
          <a:xfrm>
            <a:off x="2533649" y="1434054"/>
            <a:ext cx="7296151" cy="4055247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0157728" y="1912003"/>
            <a:ext cx="2046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37=37 C Incubation</a:t>
            </a:r>
            <a:endParaRPr lang="en-US" sz="1400" dirty="0"/>
          </a:p>
        </p:txBody>
      </p:sp>
      <p:sp>
        <p:nvSpPr>
          <p:cNvPr id="17" name="Rectangle 16"/>
          <p:cNvSpPr/>
          <p:nvPr/>
        </p:nvSpPr>
        <p:spPr>
          <a:xfrm>
            <a:off x="8343900" y="2660650"/>
            <a:ext cx="647700" cy="2413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200" dirty="0" smtClean="0">
                <a:solidFill>
                  <a:srgbClr val="FF0000"/>
                </a:solidFill>
              </a:rPr>
              <a:t>3+</a:t>
            </a:r>
            <a:endParaRPr lang="en-US" sz="1200" dirty="0">
              <a:solidFill>
                <a:srgbClr val="FF0000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8343900" y="2940050"/>
            <a:ext cx="647700" cy="2413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200" dirty="0" smtClean="0">
                <a:solidFill>
                  <a:srgbClr val="FF0000"/>
                </a:solidFill>
              </a:rPr>
              <a:t>3+</a:t>
            </a:r>
            <a:endParaRPr lang="en-US" sz="1200" dirty="0">
              <a:solidFill>
                <a:srgbClr val="FF0000"/>
              </a:solidFill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8343900" y="3219450"/>
            <a:ext cx="647700" cy="2476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200" dirty="0" smtClean="0">
                <a:solidFill>
                  <a:srgbClr val="FF0000"/>
                </a:solidFill>
              </a:rPr>
              <a:t>3+</a:t>
            </a:r>
            <a:endParaRPr lang="en-US" sz="1200" dirty="0">
              <a:solidFill>
                <a:srgbClr val="FF0000"/>
              </a:solidFill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8343900" y="3498850"/>
            <a:ext cx="647700" cy="254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200" dirty="0" smtClean="0">
                <a:solidFill>
                  <a:srgbClr val="FF0000"/>
                </a:solidFill>
              </a:rPr>
              <a:t>0</a:t>
            </a:r>
            <a:endParaRPr lang="en-US" sz="1200" dirty="0">
              <a:solidFill>
                <a:srgbClr val="FF0000"/>
              </a:solidFill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8343900" y="3784600"/>
            <a:ext cx="647700" cy="2603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200" dirty="0" smtClean="0">
                <a:solidFill>
                  <a:srgbClr val="FF0000"/>
                </a:solidFill>
              </a:rPr>
              <a:t>0</a:t>
            </a:r>
            <a:endParaRPr lang="en-US" sz="1200" dirty="0">
              <a:solidFill>
                <a:srgbClr val="FF0000"/>
              </a:solidFill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8343900" y="4070350"/>
            <a:ext cx="647700" cy="2413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200" dirty="0" smtClean="0">
                <a:solidFill>
                  <a:srgbClr val="FF0000"/>
                </a:solidFill>
              </a:rPr>
              <a:t>0</a:t>
            </a:r>
            <a:endParaRPr lang="en-US" sz="1200" dirty="0">
              <a:solidFill>
                <a:srgbClr val="FF0000"/>
              </a:solidFill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8343900" y="4330700"/>
            <a:ext cx="647700" cy="285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200" dirty="0" smtClean="0">
                <a:solidFill>
                  <a:srgbClr val="FF0000"/>
                </a:solidFill>
              </a:rPr>
              <a:t>0</a:t>
            </a:r>
            <a:endParaRPr lang="en-US" sz="1200" dirty="0">
              <a:solidFill>
                <a:srgbClr val="FF0000"/>
              </a:solidFill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8343900" y="4641850"/>
            <a:ext cx="647700" cy="2603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200" dirty="0" smtClean="0">
                <a:solidFill>
                  <a:srgbClr val="FF0000"/>
                </a:solidFill>
              </a:rPr>
              <a:t>0</a:t>
            </a:r>
            <a:endParaRPr lang="en-US" sz="1200" dirty="0">
              <a:solidFill>
                <a:srgbClr val="FF0000"/>
              </a:solidFill>
            </a:endParaRPr>
          </a:p>
        </p:txBody>
      </p:sp>
      <p:sp>
        <p:nvSpPr>
          <p:cNvPr id="41" name="Rectangle 40"/>
          <p:cNvSpPr/>
          <p:nvPr/>
        </p:nvSpPr>
        <p:spPr>
          <a:xfrm>
            <a:off x="8343900" y="4921250"/>
            <a:ext cx="647700" cy="2476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200" dirty="0" smtClean="0">
                <a:solidFill>
                  <a:srgbClr val="FF0000"/>
                </a:solidFill>
              </a:rPr>
              <a:t>0</a:t>
            </a:r>
            <a:endParaRPr lang="en-US" sz="1200" dirty="0">
              <a:solidFill>
                <a:srgbClr val="FF0000"/>
              </a:solidFill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8343900" y="5187950"/>
            <a:ext cx="647700" cy="2603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200" dirty="0" smtClean="0">
                <a:solidFill>
                  <a:srgbClr val="FF0000"/>
                </a:solidFill>
              </a:rPr>
              <a:t>3+</a:t>
            </a:r>
            <a:endParaRPr lang="en-US" sz="1200" dirty="0">
              <a:solidFill>
                <a:srgbClr val="FF0000"/>
              </a:solidFill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10228036" y="4046537"/>
            <a:ext cx="197620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 dirty="0" smtClean="0"/>
              <a:t>That is </a:t>
            </a:r>
            <a:r>
              <a:rPr lang="en-US" sz="1600" u="sng" dirty="0" smtClean="0"/>
              <a:t>almost always</a:t>
            </a:r>
          </a:p>
          <a:p>
            <a:pPr>
              <a:lnSpc>
                <a:spcPct val="150000"/>
              </a:lnSpc>
            </a:pPr>
            <a:r>
              <a:rPr lang="en-US" sz="1600" dirty="0"/>
              <a:t> </a:t>
            </a:r>
            <a:r>
              <a:rPr lang="en-US" sz="1600" dirty="0" smtClean="0"/>
              <a:t>  -Gel testing</a:t>
            </a:r>
          </a:p>
          <a:p>
            <a:pPr>
              <a:lnSpc>
                <a:spcPct val="150000"/>
              </a:lnSpc>
            </a:pPr>
            <a:r>
              <a:rPr lang="en-US" sz="1600" dirty="0"/>
              <a:t> </a:t>
            </a:r>
            <a:r>
              <a:rPr lang="en-US" sz="1600" dirty="0" smtClean="0"/>
              <a:t>           OR</a:t>
            </a:r>
          </a:p>
          <a:p>
            <a:pPr>
              <a:lnSpc>
                <a:spcPct val="150000"/>
              </a:lnSpc>
            </a:pPr>
            <a:r>
              <a:rPr lang="en-US" sz="1600" dirty="0"/>
              <a:t> </a:t>
            </a:r>
            <a:r>
              <a:rPr lang="en-US" sz="1600" dirty="0" smtClean="0"/>
              <a:t>  -Solid-phase</a:t>
            </a:r>
            <a:endParaRPr lang="en-US" sz="1600" dirty="0"/>
          </a:p>
        </p:txBody>
      </p:sp>
      <p:sp>
        <p:nvSpPr>
          <p:cNvPr id="40" name="Rectangle 39"/>
          <p:cNvSpPr/>
          <p:nvPr/>
        </p:nvSpPr>
        <p:spPr>
          <a:xfrm>
            <a:off x="7839075" y="2435225"/>
            <a:ext cx="184785" cy="3023870"/>
          </a:xfrm>
          <a:prstGeom prst="rect">
            <a:avLst/>
          </a:prstGeom>
          <a:pattFill prst="ltUpDiag">
            <a:fgClr>
              <a:schemeClr val="tx1">
                <a:lumMod val="50000"/>
                <a:lumOff val="50000"/>
              </a:schemeClr>
            </a:fgClr>
            <a:bgClr>
              <a:schemeClr val="bg1"/>
            </a:bgClr>
          </a:patt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TextBox 42"/>
          <p:cNvSpPr txBox="1"/>
          <p:nvPr/>
        </p:nvSpPr>
        <p:spPr>
          <a:xfrm>
            <a:off x="10116637" y="1524098"/>
            <a:ext cx="20524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rgbClr val="FF3B0D"/>
                </a:solidFill>
              </a:rPr>
              <a:t>--------------------------</a:t>
            </a:r>
            <a:endParaRPr lang="en-US" sz="1400" dirty="0">
              <a:solidFill>
                <a:srgbClr val="FF3B0D"/>
              </a:solidFill>
            </a:endParaRPr>
          </a:p>
        </p:txBody>
      </p:sp>
      <p:sp>
        <p:nvSpPr>
          <p:cNvPr id="58" name="Rectangle 57"/>
          <p:cNvSpPr/>
          <p:nvPr/>
        </p:nvSpPr>
        <p:spPr>
          <a:xfrm>
            <a:off x="7819911" y="1900235"/>
            <a:ext cx="190500" cy="497681"/>
          </a:xfrm>
          <a:prstGeom prst="rect">
            <a:avLst/>
          </a:prstGeom>
          <a:solidFill>
            <a:srgbClr val="FFFF00">
              <a:alpha val="5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Rectangle 58"/>
          <p:cNvSpPr/>
          <p:nvPr/>
        </p:nvSpPr>
        <p:spPr>
          <a:xfrm>
            <a:off x="8038986" y="1900236"/>
            <a:ext cx="273050" cy="497681"/>
          </a:xfrm>
          <a:prstGeom prst="rect">
            <a:avLst/>
          </a:prstGeom>
          <a:solidFill>
            <a:srgbClr val="FF3B0D">
              <a:alpha val="5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Rectangle 59"/>
          <p:cNvSpPr/>
          <p:nvPr/>
        </p:nvSpPr>
        <p:spPr>
          <a:xfrm>
            <a:off x="8327911" y="1900237"/>
            <a:ext cx="647700" cy="497681"/>
          </a:xfrm>
          <a:prstGeom prst="rect">
            <a:avLst/>
          </a:prstGeom>
          <a:solidFill>
            <a:srgbClr val="FF66CC">
              <a:alpha val="5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Rectangle 60"/>
          <p:cNvSpPr/>
          <p:nvPr/>
        </p:nvSpPr>
        <p:spPr>
          <a:xfrm>
            <a:off x="8993754" y="1900235"/>
            <a:ext cx="190500" cy="497681"/>
          </a:xfrm>
          <a:prstGeom prst="rect">
            <a:avLst/>
          </a:prstGeom>
          <a:solidFill>
            <a:srgbClr val="92D050">
              <a:alpha val="5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Rectangle 62"/>
          <p:cNvSpPr/>
          <p:nvPr/>
        </p:nvSpPr>
        <p:spPr>
          <a:xfrm>
            <a:off x="8334375" y="2422486"/>
            <a:ext cx="647700" cy="2413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200" dirty="0" smtClean="0">
                <a:solidFill>
                  <a:srgbClr val="FF0000"/>
                </a:solidFill>
              </a:rPr>
              <a:t>3+</a:t>
            </a:r>
            <a:endParaRPr lang="en-US" sz="1200" dirty="0">
              <a:solidFill>
                <a:srgbClr val="FF0000"/>
              </a:solidFill>
            </a:endParaRPr>
          </a:p>
        </p:txBody>
      </p:sp>
      <p:sp>
        <p:nvSpPr>
          <p:cNvPr id="66" name="Diamond 65"/>
          <p:cNvSpPr/>
          <p:nvPr/>
        </p:nvSpPr>
        <p:spPr>
          <a:xfrm>
            <a:off x="9964733" y="1593458"/>
            <a:ext cx="185737" cy="200025"/>
          </a:xfrm>
          <a:prstGeom prst="diamond">
            <a:avLst/>
          </a:prstGeom>
          <a:solidFill>
            <a:srgbClr val="FFFF00">
              <a:alpha val="77000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Diamond 66"/>
          <p:cNvSpPr/>
          <p:nvPr/>
        </p:nvSpPr>
        <p:spPr>
          <a:xfrm>
            <a:off x="9971991" y="1950870"/>
            <a:ext cx="185737" cy="200025"/>
          </a:xfrm>
          <a:prstGeom prst="diamond">
            <a:avLst/>
          </a:prstGeom>
          <a:solidFill>
            <a:srgbClr val="FF3B0D">
              <a:alpha val="50000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" name="Diamond 67"/>
          <p:cNvSpPr/>
          <p:nvPr/>
        </p:nvSpPr>
        <p:spPr>
          <a:xfrm>
            <a:off x="9979250" y="2375415"/>
            <a:ext cx="185737" cy="200025"/>
          </a:xfrm>
          <a:prstGeom prst="diamond">
            <a:avLst/>
          </a:prstGeom>
          <a:solidFill>
            <a:srgbClr val="FF66CC">
              <a:alpha val="47000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TextBox 68"/>
          <p:cNvSpPr txBox="1"/>
          <p:nvPr/>
        </p:nvSpPr>
        <p:spPr>
          <a:xfrm>
            <a:off x="10126887" y="1532811"/>
            <a:ext cx="1644199" cy="2931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00" dirty="0" smtClean="0"/>
              <a:t>IS=Immediate spin</a:t>
            </a:r>
            <a:endParaRPr lang="en-US" sz="1300" dirty="0"/>
          </a:p>
        </p:txBody>
      </p:sp>
      <p:sp>
        <p:nvSpPr>
          <p:cNvPr id="71" name="TextBox 70"/>
          <p:cNvSpPr txBox="1"/>
          <p:nvPr/>
        </p:nvSpPr>
        <p:spPr>
          <a:xfrm>
            <a:off x="10120086" y="2338615"/>
            <a:ext cx="224971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00" dirty="0" smtClean="0"/>
              <a:t>AHG = Anti-human globulin {[Anti-IgG+C</a:t>
            </a:r>
            <a:r>
              <a:rPr lang="en-US" sz="1300" baseline="-25000" dirty="0" smtClean="0"/>
              <a:t>3</a:t>
            </a:r>
            <a:r>
              <a:rPr lang="en-US" sz="1300" dirty="0" smtClean="0"/>
              <a:t>d] + [Anti-</a:t>
            </a:r>
            <a:r>
              <a:rPr lang="en-US" sz="1300" dirty="0" err="1" smtClean="0"/>
              <a:t>IgG</a:t>
            </a:r>
            <a:r>
              <a:rPr lang="en-US" sz="1300" dirty="0" smtClean="0"/>
              <a:t>]}</a:t>
            </a:r>
            <a:endParaRPr lang="en-US" sz="1300" dirty="0"/>
          </a:p>
        </p:txBody>
      </p:sp>
      <p:sp>
        <p:nvSpPr>
          <p:cNvPr id="73" name="Diamond 72"/>
          <p:cNvSpPr/>
          <p:nvPr/>
        </p:nvSpPr>
        <p:spPr>
          <a:xfrm>
            <a:off x="9989938" y="3577155"/>
            <a:ext cx="185737" cy="200025"/>
          </a:xfrm>
          <a:prstGeom prst="diamond">
            <a:avLst/>
          </a:prstGeom>
          <a:solidFill>
            <a:srgbClr val="92D050">
              <a:alpha val="47000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TextBox 73"/>
          <p:cNvSpPr txBox="1"/>
          <p:nvPr/>
        </p:nvSpPr>
        <p:spPr>
          <a:xfrm>
            <a:off x="10122354" y="3524061"/>
            <a:ext cx="2355396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00" dirty="0" smtClean="0"/>
              <a:t>CC = </a:t>
            </a:r>
            <a:r>
              <a:rPr lang="en-US" sz="1300" dirty="0" err="1" smtClean="0"/>
              <a:t>Coobms</a:t>
            </a:r>
            <a:r>
              <a:rPr lang="en-US" sz="1300" dirty="0" smtClean="0"/>
              <a:t>-control cell </a:t>
            </a:r>
            <a:r>
              <a:rPr lang="en-US" sz="1300" dirty="0" err="1" smtClean="0"/>
              <a:t>IgG</a:t>
            </a:r>
            <a:endParaRPr lang="en-US" sz="1300" dirty="0"/>
          </a:p>
        </p:txBody>
      </p:sp>
      <p:sp>
        <p:nvSpPr>
          <p:cNvPr id="81" name="Rectangle 80"/>
          <p:cNvSpPr/>
          <p:nvPr/>
        </p:nvSpPr>
        <p:spPr>
          <a:xfrm>
            <a:off x="8732810" y="2432050"/>
            <a:ext cx="265140" cy="3023870"/>
          </a:xfrm>
          <a:prstGeom prst="rect">
            <a:avLst/>
          </a:prstGeom>
          <a:pattFill prst="ltUpDiag">
            <a:fgClr>
              <a:schemeClr val="tx1">
                <a:lumMod val="50000"/>
                <a:lumOff val="50000"/>
              </a:schemeClr>
            </a:fgClr>
            <a:bgClr>
              <a:schemeClr val="bg1"/>
            </a:bgClr>
          </a:patt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2" name="Rectangle 81"/>
          <p:cNvSpPr/>
          <p:nvPr/>
        </p:nvSpPr>
        <p:spPr>
          <a:xfrm>
            <a:off x="9001484" y="2431673"/>
            <a:ext cx="184785" cy="3023870"/>
          </a:xfrm>
          <a:prstGeom prst="rect">
            <a:avLst/>
          </a:prstGeom>
          <a:pattFill prst="ltUpDiag">
            <a:fgClr>
              <a:schemeClr val="tx1">
                <a:lumMod val="50000"/>
                <a:lumOff val="50000"/>
              </a:schemeClr>
            </a:fgClr>
            <a:bgClr>
              <a:schemeClr val="bg1"/>
            </a:bgClr>
          </a:patt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" name="TextBox 83"/>
          <p:cNvSpPr txBox="1"/>
          <p:nvPr/>
        </p:nvSpPr>
        <p:spPr>
          <a:xfrm>
            <a:off x="10218710" y="3510678"/>
            <a:ext cx="20524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rgbClr val="FF3B0D"/>
                </a:solidFill>
              </a:rPr>
              <a:t>----------------------------------</a:t>
            </a:r>
            <a:endParaRPr lang="en-US" sz="1400" dirty="0">
              <a:solidFill>
                <a:srgbClr val="FF3B0D"/>
              </a:solidFill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7486650" y="5466384"/>
            <a:ext cx="2338388" cy="286716"/>
            <a:chOff x="7486650" y="5466384"/>
            <a:chExt cx="2338388" cy="286716"/>
          </a:xfrm>
        </p:grpSpPr>
        <p:sp>
          <p:nvSpPr>
            <p:cNvPr id="86" name="Rectangle 85"/>
            <p:cNvSpPr/>
            <p:nvPr/>
          </p:nvSpPr>
          <p:spPr>
            <a:xfrm>
              <a:off x="7486650" y="5466384"/>
              <a:ext cx="338132" cy="286715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700" dirty="0" smtClean="0">
                  <a:solidFill>
                    <a:schemeClr val="tx1"/>
                  </a:solidFill>
                </a:rPr>
                <a:t>12 (AC)</a:t>
              </a:r>
              <a:endParaRPr lang="en-US" sz="700" dirty="0">
                <a:solidFill>
                  <a:schemeClr val="tx1"/>
                </a:solidFill>
              </a:endParaRPr>
            </a:p>
          </p:txBody>
        </p:sp>
        <p:sp>
          <p:nvSpPr>
            <p:cNvPr id="93" name="Rectangle 92"/>
            <p:cNvSpPr/>
            <p:nvPr/>
          </p:nvSpPr>
          <p:spPr>
            <a:xfrm>
              <a:off x="7835920" y="5482952"/>
              <a:ext cx="198481" cy="27014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>
                <a:solidFill>
                  <a:srgbClr val="FF0000"/>
                </a:solidFill>
              </a:endParaRPr>
            </a:p>
          </p:txBody>
        </p:sp>
        <p:sp>
          <p:nvSpPr>
            <p:cNvPr id="94" name="Rectangle 93"/>
            <p:cNvSpPr/>
            <p:nvPr/>
          </p:nvSpPr>
          <p:spPr>
            <a:xfrm>
              <a:off x="8346801" y="5480050"/>
              <a:ext cx="663848" cy="273049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1200" dirty="0" smtClean="0">
                  <a:solidFill>
                    <a:srgbClr val="FF0000"/>
                  </a:solidFill>
                </a:rPr>
                <a:t>0</a:t>
              </a:r>
              <a:endParaRPr lang="en-US" sz="1200" dirty="0">
                <a:solidFill>
                  <a:srgbClr val="FF0000"/>
                </a:solidFill>
              </a:endParaRPr>
            </a:p>
          </p:txBody>
        </p:sp>
        <p:sp>
          <p:nvSpPr>
            <p:cNvPr id="95" name="Rectangle 94"/>
            <p:cNvSpPr/>
            <p:nvPr/>
          </p:nvSpPr>
          <p:spPr>
            <a:xfrm>
              <a:off x="8041152" y="5479775"/>
              <a:ext cx="305649" cy="273325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>
                <a:solidFill>
                  <a:srgbClr val="FF0000"/>
                </a:solidFill>
              </a:endParaRPr>
            </a:p>
          </p:txBody>
        </p:sp>
        <p:sp>
          <p:nvSpPr>
            <p:cNvPr id="96" name="Rectangle 95"/>
            <p:cNvSpPr/>
            <p:nvPr/>
          </p:nvSpPr>
          <p:spPr>
            <a:xfrm>
              <a:off x="9006622" y="5482951"/>
              <a:ext cx="198481" cy="27014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>
                <a:solidFill>
                  <a:srgbClr val="FF0000"/>
                </a:solidFill>
              </a:endParaRPr>
            </a:p>
          </p:txBody>
        </p:sp>
        <p:sp>
          <p:nvSpPr>
            <p:cNvPr id="97" name="Rectangle 96"/>
            <p:cNvSpPr/>
            <p:nvPr/>
          </p:nvSpPr>
          <p:spPr>
            <a:xfrm>
              <a:off x="9205103" y="5480050"/>
              <a:ext cx="619935" cy="273049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>
                <a:solidFill>
                  <a:srgbClr val="FF0000"/>
                </a:solidFill>
              </a:endParaRPr>
            </a:p>
          </p:txBody>
        </p:sp>
      </p:grpSp>
      <p:sp>
        <p:nvSpPr>
          <p:cNvPr id="98" name="Right Arrow 97"/>
          <p:cNvSpPr/>
          <p:nvPr/>
        </p:nvSpPr>
        <p:spPr>
          <a:xfrm rot="10800000">
            <a:off x="9897592" y="5353543"/>
            <a:ext cx="484351" cy="512395"/>
          </a:xfrm>
          <a:prstGeom prst="right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9" name="Rounded Rectangle 98"/>
          <p:cNvSpPr/>
          <p:nvPr/>
        </p:nvSpPr>
        <p:spPr>
          <a:xfrm>
            <a:off x="7478912" y="5480050"/>
            <a:ext cx="2360214" cy="273050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10391269" y="5433291"/>
            <a:ext cx="162268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 smtClean="0"/>
              <a:t>If the AC is positive:</a:t>
            </a:r>
            <a:endParaRPr lang="en-US" sz="1400" dirty="0"/>
          </a:p>
        </p:txBody>
      </p:sp>
      <p:sp>
        <p:nvSpPr>
          <p:cNvPr id="100" name="Right Arrow 99"/>
          <p:cNvSpPr/>
          <p:nvPr/>
        </p:nvSpPr>
        <p:spPr>
          <a:xfrm rot="11531123">
            <a:off x="8760832" y="3648933"/>
            <a:ext cx="1396438" cy="323451"/>
          </a:xfrm>
          <a:prstGeom prst="rightArrow">
            <a:avLst>
              <a:gd name="adj1" fmla="val 50000"/>
              <a:gd name="adj2" fmla="val 86640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ight Arrow 100"/>
          <p:cNvSpPr/>
          <p:nvPr/>
        </p:nvSpPr>
        <p:spPr>
          <a:xfrm rot="10300684">
            <a:off x="8748865" y="4222431"/>
            <a:ext cx="1396438" cy="323451"/>
          </a:xfrm>
          <a:prstGeom prst="rightArrow">
            <a:avLst>
              <a:gd name="adj1" fmla="val 50000"/>
              <a:gd name="adj2" fmla="val 86640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10195085" y="3872732"/>
            <a:ext cx="134286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400" dirty="0" smtClean="0">
                <a:solidFill>
                  <a:schemeClr val="bg1"/>
                </a:solidFill>
              </a:rPr>
              <a:t>All other results</a:t>
            </a:r>
          </a:p>
          <a:p>
            <a:pPr algn="ctr"/>
            <a:r>
              <a:rPr lang="en-US" sz="1400" dirty="0" smtClean="0">
                <a:solidFill>
                  <a:schemeClr val="bg1"/>
                </a:solidFill>
              </a:rPr>
              <a:t>are suspect</a:t>
            </a:r>
            <a:endParaRPr lang="en-US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7575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2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2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8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"/>
                            </p:stCondLst>
                            <p:childTnLst>
                              <p:par>
                                <p:cTn id="5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000"/>
                            </p:stCondLst>
                            <p:childTnLst>
                              <p:par>
                                <p:cTn id="6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4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/>
      <p:bldP spid="57" grpId="1"/>
      <p:bldP spid="40" grpId="0" animBg="1"/>
      <p:bldP spid="43" grpId="0"/>
      <p:bldP spid="81" grpId="0" animBg="1"/>
      <p:bldP spid="82" grpId="0" animBg="1"/>
      <p:bldP spid="84" grpId="0"/>
      <p:bldP spid="98" grpId="0" animBg="1"/>
      <p:bldP spid="99" grpId="0" animBg="1"/>
      <p:bldP spid="6" grpId="0"/>
      <p:bldP spid="100" grpId="0" animBg="1"/>
      <p:bldP spid="101" grpId="0" animBg="1"/>
      <p:bldP spid="10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3260890"/>
            <a:ext cx="10515600" cy="2518118"/>
          </a:xfrm>
        </p:spPr>
        <p:txBody>
          <a:bodyPr>
            <a:normAutofit/>
          </a:bodyPr>
          <a:lstStyle/>
          <a:p>
            <a:pPr>
              <a:buClr>
                <a:srgbClr val="870000"/>
              </a:buClr>
            </a:pPr>
            <a:r>
              <a:rPr lang="en-US" sz="3200" dirty="0" smtClean="0">
                <a:solidFill>
                  <a:schemeClr val="bg2">
                    <a:lumMod val="25000"/>
                  </a:schemeClr>
                </a:solidFill>
              </a:rPr>
              <a:t>Let’s take a close look at a panel</a:t>
            </a:r>
          </a:p>
          <a:p>
            <a:pPr>
              <a:buClr>
                <a:srgbClr val="870000"/>
              </a:buClr>
            </a:pPr>
            <a:r>
              <a:rPr lang="en-US" sz="3200" dirty="0" smtClean="0">
                <a:solidFill>
                  <a:schemeClr val="bg2">
                    <a:lumMod val="25000"/>
                  </a:schemeClr>
                </a:solidFill>
              </a:rPr>
              <a:t>Important to know your way around</a:t>
            </a:r>
          </a:p>
          <a:p>
            <a:pPr>
              <a:buClr>
                <a:srgbClr val="870000"/>
              </a:buClr>
            </a:pPr>
            <a:r>
              <a:rPr lang="en-US" sz="3200" dirty="0" smtClean="0">
                <a:solidFill>
                  <a:schemeClr val="bg2">
                    <a:lumMod val="25000"/>
                  </a:schemeClr>
                </a:solidFill>
              </a:rPr>
              <a:t>There are variations, but this is a  general guide</a:t>
            </a:r>
          </a:p>
          <a:p>
            <a:pPr marL="0" indent="0">
              <a:buClr>
                <a:srgbClr val="870000"/>
              </a:buClr>
              <a:buNone/>
            </a:pPr>
            <a:endParaRPr lang="en-US" sz="3200" dirty="0" smtClean="0">
              <a:solidFill>
                <a:schemeClr val="bg2">
                  <a:lumMod val="25000"/>
                </a:schemeClr>
              </a:solidFill>
            </a:endParaRPr>
          </a:p>
          <a:p>
            <a:pPr marL="0" indent="0">
              <a:buClr>
                <a:srgbClr val="870000"/>
              </a:buClr>
              <a:buNone/>
            </a:pPr>
            <a:endParaRPr lang="en-US" sz="3200" dirty="0" smtClean="0">
              <a:solidFill>
                <a:schemeClr val="bg2">
                  <a:lumMod val="25000"/>
                </a:schemeClr>
              </a:solidFill>
            </a:endParaRPr>
          </a:p>
          <a:p>
            <a:pPr marL="0" indent="0">
              <a:buClr>
                <a:srgbClr val="870000"/>
              </a:buClr>
              <a:buNone/>
            </a:pPr>
            <a:endParaRPr lang="en-US" sz="3200" dirty="0" smtClean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461847" y="225084"/>
            <a:ext cx="7427741" cy="68931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b="1" dirty="0" smtClean="0">
                <a:solidFill>
                  <a:schemeClr val="bg2"/>
                </a:solidFill>
              </a:rPr>
              <a:t>Antibody Identification</a:t>
            </a:r>
            <a:endParaRPr lang="en-US" b="1" dirty="0">
              <a:solidFill>
                <a:schemeClr val="bg2"/>
              </a:solidFill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2382130" y="1973231"/>
            <a:ext cx="7427741" cy="68931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b="1" dirty="0" smtClean="0">
                <a:solidFill>
                  <a:srgbClr val="870000"/>
                </a:solidFill>
              </a:rPr>
              <a:t>Physical Feature Of a panel</a:t>
            </a:r>
            <a:endParaRPr lang="en-US" b="1" dirty="0">
              <a:solidFill>
                <a:srgbClr val="87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9610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3260890"/>
            <a:ext cx="10515600" cy="2518118"/>
          </a:xfrm>
        </p:spPr>
        <p:txBody>
          <a:bodyPr>
            <a:normAutofit lnSpcReduction="10000"/>
          </a:bodyPr>
          <a:lstStyle/>
          <a:p>
            <a:pPr>
              <a:buClr>
                <a:srgbClr val="870000"/>
              </a:buClr>
            </a:pPr>
            <a:r>
              <a:rPr lang="en-US" sz="3200" dirty="0" smtClean="0">
                <a:solidFill>
                  <a:schemeClr val="bg2">
                    <a:lumMod val="25000"/>
                  </a:schemeClr>
                </a:solidFill>
              </a:rPr>
              <a:t>Consistent approach minimizes error</a:t>
            </a:r>
          </a:p>
          <a:p>
            <a:pPr>
              <a:buClr>
                <a:srgbClr val="870000"/>
              </a:buClr>
            </a:pPr>
            <a:r>
              <a:rPr lang="en-US" sz="3200" dirty="0" smtClean="0">
                <a:solidFill>
                  <a:schemeClr val="bg2">
                    <a:lumMod val="25000"/>
                  </a:schemeClr>
                </a:solidFill>
              </a:rPr>
              <a:t>Most are simple, but cutting corners increases risk for dump mistakes</a:t>
            </a:r>
          </a:p>
          <a:p>
            <a:pPr>
              <a:buClr>
                <a:srgbClr val="870000"/>
              </a:buClr>
            </a:pPr>
            <a:r>
              <a:rPr lang="en-US" sz="3200" dirty="0" smtClean="0">
                <a:solidFill>
                  <a:schemeClr val="bg2">
                    <a:lumMod val="25000"/>
                  </a:schemeClr>
                </a:solidFill>
              </a:rPr>
              <a:t>Use this or your own system, but use the same approach every time!</a:t>
            </a:r>
          </a:p>
          <a:p>
            <a:pPr marL="0" indent="0">
              <a:buClr>
                <a:srgbClr val="870000"/>
              </a:buClr>
              <a:buNone/>
            </a:pPr>
            <a:endParaRPr lang="en-US" sz="3200" dirty="0" smtClean="0">
              <a:solidFill>
                <a:schemeClr val="bg2">
                  <a:lumMod val="25000"/>
                </a:schemeClr>
              </a:solidFill>
            </a:endParaRPr>
          </a:p>
          <a:p>
            <a:pPr marL="0" indent="0">
              <a:buClr>
                <a:srgbClr val="870000"/>
              </a:buClr>
              <a:buNone/>
            </a:pPr>
            <a:endParaRPr lang="en-US" sz="3200" dirty="0" smtClean="0">
              <a:solidFill>
                <a:schemeClr val="bg2">
                  <a:lumMod val="25000"/>
                </a:schemeClr>
              </a:solidFill>
            </a:endParaRPr>
          </a:p>
          <a:p>
            <a:pPr marL="0" indent="0">
              <a:buClr>
                <a:srgbClr val="870000"/>
              </a:buClr>
              <a:buNone/>
            </a:pPr>
            <a:endParaRPr lang="en-US" sz="3200" dirty="0" smtClean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461847" y="225084"/>
            <a:ext cx="7427741" cy="68931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b="1" dirty="0" smtClean="0">
                <a:solidFill>
                  <a:schemeClr val="bg2"/>
                </a:solidFill>
              </a:rPr>
              <a:t>Antibody Identification</a:t>
            </a:r>
            <a:endParaRPr lang="en-US" b="1" dirty="0">
              <a:solidFill>
                <a:schemeClr val="bg2"/>
              </a:solidFill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2382130" y="1973231"/>
            <a:ext cx="7427741" cy="68931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b="1" dirty="0" smtClean="0">
                <a:solidFill>
                  <a:srgbClr val="870000"/>
                </a:solidFill>
              </a:rPr>
              <a:t>You need to have a plan…</a:t>
            </a:r>
            <a:endParaRPr lang="en-US" b="1" dirty="0">
              <a:solidFill>
                <a:srgbClr val="87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7120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36599" y="2432304"/>
            <a:ext cx="10574867" cy="4137829"/>
          </a:xfrm>
        </p:spPr>
        <p:txBody>
          <a:bodyPr>
            <a:normAutofit/>
          </a:bodyPr>
          <a:lstStyle/>
          <a:p>
            <a:pPr>
              <a:buClr>
                <a:srgbClr val="870000"/>
              </a:buClr>
            </a:pPr>
            <a:r>
              <a:rPr lang="en-US" dirty="0">
                <a:solidFill>
                  <a:srgbClr val="C00000"/>
                </a:solidFill>
              </a:rPr>
              <a:t>Check history</a:t>
            </a:r>
          </a:p>
          <a:p>
            <a:pPr>
              <a:buClr>
                <a:srgbClr val="870000"/>
              </a:buClr>
            </a:pPr>
            <a:r>
              <a:rPr lang="en-US" sz="3200" dirty="0" smtClean="0">
                <a:solidFill>
                  <a:schemeClr val="bg2">
                    <a:lumMod val="25000"/>
                  </a:schemeClr>
                </a:solidFill>
              </a:rPr>
              <a:t>Check autocontrol</a:t>
            </a:r>
          </a:p>
          <a:p>
            <a:pPr>
              <a:buClr>
                <a:srgbClr val="870000"/>
              </a:buClr>
            </a:pPr>
            <a:r>
              <a:rPr lang="en-US" sz="3200" dirty="0" smtClean="0">
                <a:solidFill>
                  <a:schemeClr val="bg2">
                    <a:lumMod val="25000"/>
                  </a:schemeClr>
                </a:solidFill>
              </a:rPr>
              <a:t>Look at general pattern</a:t>
            </a:r>
          </a:p>
          <a:p>
            <a:pPr>
              <a:buClr>
                <a:srgbClr val="870000"/>
              </a:buClr>
            </a:pPr>
            <a:r>
              <a:rPr lang="en-US" sz="3200" dirty="0" smtClean="0">
                <a:solidFill>
                  <a:schemeClr val="bg2">
                    <a:lumMod val="25000"/>
                  </a:schemeClr>
                </a:solidFill>
              </a:rPr>
              <a:t>Look at what’s NOT there (cross-outs)</a:t>
            </a:r>
          </a:p>
          <a:p>
            <a:pPr>
              <a:buClr>
                <a:srgbClr val="870000"/>
              </a:buClr>
            </a:pPr>
            <a:r>
              <a:rPr lang="en-US" sz="3200" dirty="0" smtClean="0">
                <a:solidFill>
                  <a:schemeClr val="bg2">
                    <a:lumMod val="25000"/>
                  </a:schemeClr>
                </a:solidFill>
              </a:rPr>
              <a:t>Look at what IS there</a:t>
            </a:r>
          </a:p>
          <a:p>
            <a:pPr>
              <a:buClr>
                <a:srgbClr val="870000"/>
              </a:buClr>
            </a:pPr>
            <a:r>
              <a:rPr lang="en-US" sz="3200" dirty="0" smtClean="0">
                <a:solidFill>
                  <a:schemeClr val="bg2">
                    <a:lumMod val="25000"/>
                  </a:schemeClr>
                </a:solidFill>
              </a:rPr>
              <a:t>Use special techniques as necessary</a:t>
            </a:r>
          </a:p>
          <a:p>
            <a:pPr>
              <a:buClr>
                <a:srgbClr val="870000"/>
              </a:buClr>
            </a:pPr>
            <a:r>
              <a:rPr lang="en-US" sz="3200" dirty="0" smtClean="0">
                <a:solidFill>
                  <a:schemeClr val="bg2">
                    <a:lumMod val="25000"/>
                  </a:schemeClr>
                </a:solidFill>
              </a:rPr>
              <a:t>Ensure statistical significance</a:t>
            </a:r>
          </a:p>
          <a:p>
            <a:pPr>
              <a:buClr>
                <a:srgbClr val="870000"/>
              </a:buClr>
            </a:pPr>
            <a:endParaRPr lang="en-US" sz="3200" dirty="0" smtClean="0">
              <a:solidFill>
                <a:schemeClr val="bg2">
                  <a:lumMod val="25000"/>
                </a:schemeClr>
              </a:solidFill>
            </a:endParaRPr>
          </a:p>
          <a:p>
            <a:pPr marL="0" indent="0">
              <a:buClr>
                <a:srgbClr val="870000"/>
              </a:buClr>
              <a:buNone/>
            </a:pPr>
            <a:endParaRPr lang="en-US" sz="3200" dirty="0" smtClean="0">
              <a:solidFill>
                <a:schemeClr val="bg2">
                  <a:lumMod val="25000"/>
                </a:schemeClr>
              </a:solidFill>
            </a:endParaRPr>
          </a:p>
          <a:p>
            <a:pPr marL="0" indent="0">
              <a:buClr>
                <a:srgbClr val="870000"/>
              </a:buClr>
              <a:buNone/>
            </a:pPr>
            <a:endParaRPr lang="en-US" sz="3200" dirty="0" smtClean="0">
              <a:solidFill>
                <a:schemeClr val="bg2">
                  <a:lumMod val="25000"/>
                </a:schemeClr>
              </a:solidFill>
            </a:endParaRPr>
          </a:p>
          <a:p>
            <a:pPr marL="0" indent="0">
              <a:buClr>
                <a:srgbClr val="870000"/>
              </a:buClr>
              <a:buNone/>
            </a:pPr>
            <a:endParaRPr lang="en-US" sz="3200" dirty="0" smtClean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461847" y="225084"/>
            <a:ext cx="7427741" cy="68931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b="1" dirty="0" smtClean="0">
                <a:solidFill>
                  <a:schemeClr val="bg2"/>
                </a:solidFill>
              </a:rPr>
              <a:t>Antibody Identification</a:t>
            </a:r>
            <a:endParaRPr lang="en-US" b="1" dirty="0">
              <a:solidFill>
                <a:schemeClr val="bg2"/>
              </a:solidFill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2461846" y="1742987"/>
            <a:ext cx="7427741" cy="68931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b="1" dirty="0" smtClean="0">
                <a:solidFill>
                  <a:srgbClr val="870000"/>
                </a:solidFill>
              </a:rPr>
              <a:t>General Process</a:t>
            </a:r>
            <a:endParaRPr lang="en-US" b="1" dirty="0">
              <a:solidFill>
                <a:srgbClr val="87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9071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3260890"/>
            <a:ext cx="10515600" cy="2518118"/>
          </a:xfrm>
        </p:spPr>
        <p:txBody>
          <a:bodyPr>
            <a:normAutofit/>
          </a:bodyPr>
          <a:lstStyle/>
          <a:p>
            <a:pPr>
              <a:buClr>
                <a:srgbClr val="870000"/>
              </a:buClr>
            </a:pPr>
            <a:r>
              <a:rPr lang="en-US" sz="3200" dirty="0" smtClean="0">
                <a:solidFill>
                  <a:schemeClr val="bg2">
                    <a:lumMod val="25000"/>
                  </a:schemeClr>
                </a:solidFill>
              </a:rPr>
              <a:t>Both in real life and on exams</a:t>
            </a:r>
          </a:p>
          <a:p>
            <a:pPr>
              <a:buClr>
                <a:srgbClr val="870000"/>
              </a:buClr>
            </a:pPr>
            <a:r>
              <a:rPr lang="en-US" sz="3200" dirty="0" smtClean="0">
                <a:solidFill>
                  <a:schemeClr val="bg2">
                    <a:lumMod val="25000"/>
                  </a:schemeClr>
                </a:solidFill>
              </a:rPr>
              <a:t>History can give you a clue and keep you from doing something dump</a:t>
            </a:r>
          </a:p>
          <a:p>
            <a:pPr>
              <a:buClr>
                <a:srgbClr val="870000"/>
              </a:buClr>
            </a:pPr>
            <a:r>
              <a:rPr lang="en-US" sz="3200" dirty="0" smtClean="0">
                <a:solidFill>
                  <a:schemeClr val="bg2">
                    <a:lumMod val="25000"/>
                  </a:schemeClr>
                </a:solidFill>
              </a:rPr>
              <a:t>Up to 70% of cases impacted by history</a:t>
            </a:r>
          </a:p>
          <a:p>
            <a:pPr marL="0" indent="0">
              <a:buClr>
                <a:srgbClr val="870000"/>
              </a:buClr>
              <a:buNone/>
            </a:pPr>
            <a:endParaRPr lang="en-US" sz="3200" dirty="0" smtClean="0">
              <a:solidFill>
                <a:schemeClr val="bg2">
                  <a:lumMod val="25000"/>
                </a:schemeClr>
              </a:solidFill>
            </a:endParaRPr>
          </a:p>
          <a:p>
            <a:pPr marL="0" indent="0">
              <a:buClr>
                <a:srgbClr val="870000"/>
              </a:buClr>
              <a:buNone/>
            </a:pPr>
            <a:endParaRPr lang="en-US" sz="3200" dirty="0" smtClean="0">
              <a:solidFill>
                <a:schemeClr val="bg2">
                  <a:lumMod val="25000"/>
                </a:schemeClr>
              </a:solidFill>
            </a:endParaRPr>
          </a:p>
          <a:p>
            <a:pPr marL="0" indent="0">
              <a:buClr>
                <a:srgbClr val="870000"/>
              </a:buClr>
              <a:buNone/>
            </a:pPr>
            <a:endParaRPr lang="en-US" sz="3200" dirty="0" smtClean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461847" y="225084"/>
            <a:ext cx="7427741" cy="68931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b="1" dirty="0" smtClean="0">
                <a:solidFill>
                  <a:schemeClr val="bg2"/>
                </a:solidFill>
              </a:rPr>
              <a:t>Antibody Identification</a:t>
            </a:r>
            <a:endParaRPr lang="en-US" b="1" dirty="0">
              <a:solidFill>
                <a:schemeClr val="bg2"/>
              </a:solidFill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2382130" y="1973231"/>
            <a:ext cx="7427741" cy="68931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b="1" dirty="0" smtClean="0">
                <a:solidFill>
                  <a:srgbClr val="870000"/>
                </a:solidFill>
              </a:rPr>
              <a:t>History</a:t>
            </a:r>
            <a:endParaRPr lang="en-US" b="1" dirty="0">
              <a:solidFill>
                <a:srgbClr val="87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7907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3260890"/>
            <a:ext cx="10515600" cy="2518118"/>
          </a:xfrm>
        </p:spPr>
        <p:txBody>
          <a:bodyPr>
            <a:normAutofit fontScale="92500" lnSpcReduction="20000"/>
          </a:bodyPr>
          <a:lstStyle/>
          <a:p>
            <a:pPr>
              <a:buClr>
                <a:srgbClr val="870000"/>
              </a:buClr>
            </a:pPr>
            <a:r>
              <a:rPr lang="en-US" sz="3200" dirty="0" smtClean="0">
                <a:solidFill>
                  <a:schemeClr val="bg2">
                    <a:lumMod val="25000"/>
                  </a:schemeClr>
                </a:solidFill>
              </a:rPr>
              <a:t>Clinical history examples:</a:t>
            </a:r>
          </a:p>
          <a:p>
            <a:pPr lvl="1">
              <a:buClr>
                <a:srgbClr val="870000"/>
              </a:buClr>
            </a:pPr>
            <a:r>
              <a:rPr lang="en-US" sz="2800" dirty="0" smtClean="0">
                <a:solidFill>
                  <a:schemeClr val="bg2">
                    <a:lumMod val="25000"/>
                  </a:schemeClr>
                </a:solidFill>
              </a:rPr>
              <a:t>Anti-D in pregnant </a:t>
            </a:r>
            <a:r>
              <a:rPr lang="en-US" sz="2800" dirty="0" err="1" smtClean="0">
                <a:solidFill>
                  <a:schemeClr val="bg2">
                    <a:lumMod val="25000"/>
                  </a:schemeClr>
                </a:solidFill>
              </a:rPr>
              <a:t>pt</a:t>
            </a:r>
            <a:r>
              <a:rPr lang="en-US" sz="2800" dirty="0" smtClean="0">
                <a:solidFill>
                  <a:schemeClr val="bg2">
                    <a:lumMod val="25000"/>
                  </a:schemeClr>
                </a:solidFill>
              </a:rPr>
              <a:t>; consider </a:t>
            </a:r>
            <a:r>
              <a:rPr lang="en-US" sz="2800" dirty="0" err="1" smtClean="0">
                <a:solidFill>
                  <a:schemeClr val="bg2">
                    <a:lumMod val="25000"/>
                  </a:schemeClr>
                </a:solidFill>
              </a:rPr>
              <a:t>RhIG</a:t>
            </a:r>
            <a:endParaRPr lang="en-US" sz="2800" dirty="0" smtClean="0">
              <a:solidFill>
                <a:schemeClr val="bg2">
                  <a:lumMod val="25000"/>
                </a:schemeClr>
              </a:solidFill>
            </a:endParaRPr>
          </a:p>
          <a:p>
            <a:pPr lvl="1">
              <a:buClr>
                <a:srgbClr val="870000"/>
              </a:buClr>
            </a:pPr>
            <a:r>
              <a:rPr lang="en-US" sz="2800" dirty="0" smtClean="0">
                <a:solidFill>
                  <a:schemeClr val="bg2">
                    <a:lumMod val="25000"/>
                  </a:schemeClr>
                </a:solidFill>
              </a:rPr>
              <a:t>Recent bacterial infection; consider antibiotic induced warm </a:t>
            </a:r>
            <a:r>
              <a:rPr lang="en-US" sz="2800" dirty="0" err="1" smtClean="0">
                <a:solidFill>
                  <a:schemeClr val="bg2">
                    <a:lumMod val="25000"/>
                  </a:schemeClr>
                </a:solidFill>
              </a:rPr>
              <a:t>autoab</a:t>
            </a:r>
            <a:endParaRPr lang="en-US" sz="2800" dirty="0" smtClean="0">
              <a:solidFill>
                <a:schemeClr val="bg2">
                  <a:lumMod val="25000"/>
                </a:schemeClr>
              </a:solidFill>
            </a:endParaRPr>
          </a:p>
          <a:p>
            <a:pPr>
              <a:buClr>
                <a:srgbClr val="870000"/>
              </a:buClr>
            </a:pPr>
            <a:r>
              <a:rPr lang="en-US" sz="3200" dirty="0" smtClean="0">
                <a:solidFill>
                  <a:schemeClr val="bg2">
                    <a:lumMod val="25000"/>
                  </a:schemeClr>
                </a:solidFill>
              </a:rPr>
              <a:t>Recent viral illness; consider auto-I or –</a:t>
            </a:r>
            <a:r>
              <a:rPr lang="en-US" sz="3200" dirty="0" err="1" smtClean="0">
                <a:solidFill>
                  <a:schemeClr val="bg2">
                    <a:lumMod val="25000"/>
                  </a:schemeClr>
                </a:solidFill>
              </a:rPr>
              <a:t>i</a:t>
            </a:r>
            <a:r>
              <a:rPr lang="en-US" sz="3200" dirty="0" smtClean="0">
                <a:solidFill>
                  <a:schemeClr val="bg2">
                    <a:lumMod val="25000"/>
                  </a:schemeClr>
                </a:solidFill>
              </a:rPr>
              <a:t> (consider age)</a:t>
            </a:r>
          </a:p>
          <a:p>
            <a:pPr>
              <a:buClr>
                <a:srgbClr val="870000"/>
              </a:buClr>
            </a:pPr>
            <a:r>
              <a:rPr lang="en-US" sz="3200" dirty="0" smtClean="0">
                <a:solidFill>
                  <a:schemeClr val="bg2">
                    <a:lumMod val="25000"/>
                  </a:schemeClr>
                </a:solidFill>
              </a:rPr>
              <a:t>Recent transfusion; consider newly developing antibody</a:t>
            </a:r>
          </a:p>
          <a:p>
            <a:pPr>
              <a:buClr>
                <a:srgbClr val="870000"/>
              </a:buClr>
            </a:pPr>
            <a:r>
              <a:rPr lang="en-US" sz="3200" dirty="0" smtClean="0">
                <a:solidFill>
                  <a:schemeClr val="bg2">
                    <a:lumMod val="25000"/>
                  </a:schemeClr>
                </a:solidFill>
              </a:rPr>
              <a:t>ITP; consider </a:t>
            </a:r>
            <a:r>
              <a:rPr lang="en-US" sz="32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I</a:t>
            </a:r>
            <a:r>
              <a:rPr lang="en-US" sz="32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sz="3200" dirty="0" smtClean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sz="3200" dirty="0" err="1" smtClean="0">
                <a:solidFill>
                  <a:schemeClr val="bg2">
                    <a:lumMod val="25000"/>
                  </a:schemeClr>
                </a:solidFill>
              </a:rPr>
              <a:t>RhIG</a:t>
            </a:r>
            <a:r>
              <a:rPr lang="en-US" sz="3200" dirty="0" smtClean="0">
                <a:solidFill>
                  <a:schemeClr val="bg2">
                    <a:lumMod val="25000"/>
                  </a:schemeClr>
                </a:solidFill>
              </a:rPr>
              <a:t> in D+ patient</a:t>
            </a:r>
          </a:p>
          <a:p>
            <a:pPr marL="0" indent="0">
              <a:buClr>
                <a:srgbClr val="870000"/>
              </a:buClr>
              <a:buNone/>
            </a:pPr>
            <a:endParaRPr lang="en-US" sz="3200" dirty="0" smtClean="0">
              <a:solidFill>
                <a:schemeClr val="bg2">
                  <a:lumMod val="25000"/>
                </a:schemeClr>
              </a:solidFill>
            </a:endParaRPr>
          </a:p>
          <a:p>
            <a:pPr marL="0" indent="0">
              <a:buClr>
                <a:srgbClr val="870000"/>
              </a:buClr>
              <a:buNone/>
            </a:pPr>
            <a:endParaRPr lang="en-US" sz="3200" dirty="0" smtClean="0">
              <a:solidFill>
                <a:schemeClr val="bg2">
                  <a:lumMod val="25000"/>
                </a:schemeClr>
              </a:solidFill>
            </a:endParaRPr>
          </a:p>
          <a:p>
            <a:pPr marL="0" indent="0">
              <a:buClr>
                <a:srgbClr val="870000"/>
              </a:buClr>
              <a:buNone/>
            </a:pPr>
            <a:endParaRPr lang="en-US" sz="3200" dirty="0" smtClean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461847" y="225084"/>
            <a:ext cx="7427741" cy="68931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b="1" dirty="0" smtClean="0">
                <a:solidFill>
                  <a:schemeClr val="bg2"/>
                </a:solidFill>
              </a:rPr>
              <a:t>Antibody Identification</a:t>
            </a:r>
            <a:endParaRPr lang="en-US" b="1" dirty="0">
              <a:solidFill>
                <a:schemeClr val="bg2"/>
              </a:solidFill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2382130" y="1973231"/>
            <a:ext cx="7427741" cy="68931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b="1" dirty="0" smtClean="0">
                <a:solidFill>
                  <a:srgbClr val="870000"/>
                </a:solidFill>
              </a:rPr>
              <a:t>History</a:t>
            </a:r>
            <a:endParaRPr lang="en-US" b="1" dirty="0">
              <a:solidFill>
                <a:srgbClr val="87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5912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3260890"/>
            <a:ext cx="10515600" cy="2518118"/>
          </a:xfrm>
        </p:spPr>
        <p:txBody>
          <a:bodyPr>
            <a:normAutofit fontScale="92500" lnSpcReduction="10000"/>
          </a:bodyPr>
          <a:lstStyle/>
          <a:p>
            <a:pPr>
              <a:buClr>
                <a:srgbClr val="870000"/>
              </a:buClr>
            </a:pPr>
            <a:r>
              <a:rPr lang="en-US" sz="3200" dirty="0" smtClean="0">
                <a:solidFill>
                  <a:schemeClr val="bg2">
                    <a:lumMod val="25000"/>
                  </a:schemeClr>
                </a:solidFill>
              </a:rPr>
              <a:t>Clinical history examples:</a:t>
            </a:r>
          </a:p>
          <a:p>
            <a:pPr marL="0" indent="0">
              <a:buClr>
                <a:srgbClr val="870000"/>
              </a:buClr>
              <a:buNone/>
            </a:pPr>
            <a:r>
              <a:rPr lang="en-US" sz="3200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sz="3200" dirty="0" smtClean="0">
                <a:solidFill>
                  <a:schemeClr val="bg2">
                    <a:lumMod val="25000"/>
                  </a:schemeClr>
                </a:solidFill>
              </a:rPr>
              <a:t>  Consider racial profiling (in a good way, of course!)</a:t>
            </a:r>
          </a:p>
          <a:p>
            <a:pPr>
              <a:buClr>
                <a:srgbClr val="870000"/>
              </a:buClr>
            </a:pPr>
            <a:r>
              <a:rPr lang="en-US" sz="3200" dirty="0" smtClean="0">
                <a:solidFill>
                  <a:schemeClr val="bg2">
                    <a:lumMod val="25000"/>
                  </a:schemeClr>
                </a:solidFill>
              </a:rPr>
              <a:t>Southern provinces (Bandar Abbas): Lack of Duffy antigens</a:t>
            </a:r>
          </a:p>
          <a:p>
            <a:pPr>
              <a:buClr>
                <a:srgbClr val="870000"/>
              </a:buClr>
            </a:pPr>
            <a:r>
              <a:rPr lang="en-US" sz="3200" dirty="0" smtClean="0">
                <a:solidFill>
                  <a:schemeClr val="bg2">
                    <a:lumMod val="25000"/>
                  </a:schemeClr>
                </a:solidFill>
              </a:rPr>
              <a:t>Asians: Almost all D+</a:t>
            </a:r>
          </a:p>
          <a:p>
            <a:pPr>
              <a:buClr>
                <a:srgbClr val="870000"/>
              </a:buClr>
            </a:pPr>
            <a:r>
              <a:rPr lang="en-US" sz="3200" dirty="0" smtClean="0">
                <a:solidFill>
                  <a:schemeClr val="bg2">
                    <a:lumMod val="25000"/>
                  </a:schemeClr>
                </a:solidFill>
              </a:rPr>
              <a:t>Whites: May lack high </a:t>
            </a:r>
            <a:r>
              <a:rPr lang="en-US" sz="3200" dirty="0" err="1" smtClean="0">
                <a:solidFill>
                  <a:schemeClr val="bg2">
                    <a:lumMod val="25000"/>
                  </a:schemeClr>
                </a:solidFill>
              </a:rPr>
              <a:t>freq</a:t>
            </a:r>
            <a:r>
              <a:rPr lang="en-US" sz="3200" dirty="0" smtClean="0">
                <a:solidFill>
                  <a:schemeClr val="bg2">
                    <a:lumMod val="25000"/>
                  </a:schemeClr>
                </a:solidFill>
              </a:rPr>
              <a:t> antigens</a:t>
            </a:r>
          </a:p>
          <a:p>
            <a:pPr marL="0" indent="0">
              <a:buClr>
                <a:srgbClr val="870000"/>
              </a:buClr>
              <a:buNone/>
            </a:pPr>
            <a:endParaRPr lang="en-US" sz="3200" dirty="0" smtClean="0">
              <a:solidFill>
                <a:schemeClr val="bg2">
                  <a:lumMod val="25000"/>
                </a:schemeClr>
              </a:solidFill>
            </a:endParaRPr>
          </a:p>
          <a:p>
            <a:pPr marL="0" indent="0">
              <a:buClr>
                <a:srgbClr val="870000"/>
              </a:buClr>
              <a:buNone/>
            </a:pPr>
            <a:endParaRPr lang="en-US" sz="3200" dirty="0" smtClean="0">
              <a:solidFill>
                <a:schemeClr val="bg2">
                  <a:lumMod val="25000"/>
                </a:schemeClr>
              </a:solidFill>
            </a:endParaRPr>
          </a:p>
          <a:p>
            <a:pPr marL="0" indent="0">
              <a:buClr>
                <a:srgbClr val="870000"/>
              </a:buClr>
              <a:buNone/>
            </a:pPr>
            <a:endParaRPr lang="en-US" sz="3200" dirty="0" smtClean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461847" y="225084"/>
            <a:ext cx="7427741" cy="68931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b="1" dirty="0" smtClean="0">
                <a:solidFill>
                  <a:schemeClr val="bg2"/>
                </a:solidFill>
              </a:rPr>
              <a:t>Antibody Identification</a:t>
            </a:r>
            <a:endParaRPr lang="en-US" b="1" dirty="0">
              <a:solidFill>
                <a:schemeClr val="bg2"/>
              </a:solidFill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2382130" y="1973231"/>
            <a:ext cx="7427741" cy="68931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b="1" dirty="0" smtClean="0">
                <a:solidFill>
                  <a:srgbClr val="870000"/>
                </a:solidFill>
              </a:rPr>
              <a:t>History</a:t>
            </a:r>
            <a:endParaRPr lang="en-US" b="1" dirty="0">
              <a:solidFill>
                <a:srgbClr val="87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8840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3260890"/>
            <a:ext cx="10515600" cy="2518118"/>
          </a:xfrm>
        </p:spPr>
        <p:txBody>
          <a:bodyPr>
            <a:normAutofit fontScale="92500" lnSpcReduction="10000"/>
          </a:bodyPr>
          <a:lstStyle/>
          <a:p>
            <a:pPr>
              <a:buClr>
                <a:srgbClr val="870000"/>
              </a:buClr>
            </a:pPr>
            <a:r>
              <a:rPr lang="en-US" sz="3200" dirty="0" smtClean="0">
                <a:solidFill>
                  <a:schemeClr val="bg2">
                    <a:lumMod val="25000"/>
                  </a:schemeClr>
                </a:solidFill>
              </a:rPr>
              <a:t>Consider serologic history, if known </a:t>
            </a:r>
          </a:p>
          <a:p>
            <a:pPr>
              <a:buClr>
                <a:srgbClr val="870000"/>
              </a:buClr>
            </a:pPr>
            <a:r>
              <a:rPr lang="en-US" sz="3200" dirty="0" smtClean="0">
                <a:solidFill>
                  <a:schemeClr val="bg2">
                    <a:lumMod val="25000"/>
                  </a:schemeClr>
                </a:solidFill>
              </a:rPr>
              <a:t>Previous phenotype will help, but be careful!</a:t>
            </a:r>
          </a:p>
          <a:p>
            <a:pPr marL="0" indent="0">
              <a:buClr>
                <a:srgbClr val="870000"/>
              </a:buClr>
              <a:buNone/>
            </a:pPr>
            <a:r>
              <a:rPr lang="en-US" sz="3200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sz="3200" dirty="0" smtClean="0">
                <a:solidFill>
                  <a:schemeClr val="bg2">
                    <a:lumMod val="25000"/>
                  </a:schemeClr>
                </a:solidFill>
              </a:rPr>
              <a:t>  Transplants, transfusions, errors</a:t>
            </a:r>
          </a:p>
          <a:p>
            <a:pPr>
              <a:buClr>
                <a:srgbClr val="870000"/>
              </a:buClr>
            </a:pPr>
            <a:r>
              <a:rPr lang="en-US" sz="3200" dirty="0" smtClean="0">
                <a:solidFill>
                  <a:schemeClr val="bg2">
                    <a:lumMod val="25000"/>
                  </a:schemeClr>
                </a:solidFill>
              </a:rPr>
              <a:t>In real world, can use this info for targeting the panel and cells chosen</a:t>
            </a:r>
          </a:p>
          <a:p>
            <a:pPr marL="0" indent="0">
              <a:buClr>
                <a:srgbClr val="870000"/>
              </a:buClr>
              <a:buNone/>
            </a:pPr>
            <a:endParaRPr lang="en-US" sz="3200" dirty="0" smtClean="0">
              <a:solidFill>
                <a:schemeClr val="bg2">
                  <a:lumMod val="25000"/>
                </a:schemeClr>
              </a:solidFill>
            </a:endParaRPr>
          </a:p>
          <a:p>
            <a:pPr marL="0" indent="0">
              <a:buClr>
                <a:srgbClr val="870000"/>
              </a:buClr>
              <a:buNone/>
            </a:pPr>
            <a:endParaRPr lang="en-US" sz="3200" dirty="0" smtClean="0">
              <a:solidFill>
                <a:schemeClr val="bg2">
                  <a:lumMod val="25000"/>
                </a:schemeClr>
              </a:solidFill>
            </a:endParaRPr>
          </a:p>
          <a:p>
            <a:pPr marL="0" indent="0">
              <a:buClr>
                <a:srgbClr val="870000"/>
              </a:buClr>
              <a:buNone/>
            </a:pPr>
            <a:endParaRPr lang="en-US" sz="3200" dirty="0" smtClean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461847" y="225084"/>
            <a:ext cx="7427741" cy="68931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b="1" dirty="0" smtClean="0">
                <a:solidFill>
                  <a:schemeClr val="bg2"/>
                </a:solidFill>
              </a:rPr>
              <a:t>Antibody Identification</a:t>
            </a:r>
            <a:endParaRPr lang="en-US" b="1" dirty="0">
              <a:solidFill>
                <a:schemeClr val="bg2"/>
              </a:solidFill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2382130" y="1973231"/>
            <a:ext cx="7427741" cy="68931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b="1" dirty="0" smtClean="0">
                <a:solidFill>
                  <a:srgbClr val="870000"/>
                </a:solidFill>
              </a:rPr>
              <a:t>History</a:t>
            </a:r>
            <a:endParaRPr lang="en-US" b="1" dirty="0">
              <a:solidFill>
                <a:srgbClr val="87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0576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36599" y="2432304"/>
            <a:ext cx="10574867" cy="4137829"/>
          </a:xfrm>
        </p:spPr>
        <p:txBody>
          <a:bodyPr>
            <a:normAutofit/>
          </a:bodyPr>
          <a:lstStyle/>
          <a:p>
            <a:pPr>
              <a:buClr>
                <a:srgbClr val="870000"/>
              </a:buClr>
            </a:pPr>
            <a:r>
              <a:rPr lang="en-US" sz="3200" dirty="0" smtClean="0">
                <a:solidFill>
                  <a:schemeClr val="bg2">
                    <a:lumMod val="25000"/>
                  </a:schemeClr>
                </a:solidFill>
              </a:rPr>
              <a:t>Check history</a:t>
            </a:r>
          </a:p>
          <a:p>
            <a:pPr>
              <a:buClr>
                <a:srgbClr val="870000"/>
              </a:buClr>
            </a:pPr>
            <a:r>
              <a:rPr lang="en-US" dirty="0">
                <a:solidFill>
                  <a:srgbClr val="C00000"/>
                </a:solidFill>
              </a:rPr>
              <a:t>Check autocontrol</a:t>
            </a:r>
          </a:p>
          <a:p>
            <a:pPr>
              <a:buClr>
                <a:srgbClr val="870000"/>
              </a:buClr>
            </a:pPr>
            <a:r>
              <a:rPr lang="en-US" sz="3200" dirty="0" smtClean="0">
                <a:solidFill>
                  <a:schemeClr val="bg2">
                    <a:lumMod val="25000"/>
                  </a:schemeClr>
                </a:solidFill>
              </a:rPr>
              <a:t>Look at general pattern</a:t>
            </a:r>
          </a:p>
          <a:p>
            <a:pPr>
              <a:buClr>
                <a:srgbClr val="870000"/>
              </a:buClr>
            </a:pPr>
            <a:r>
              <a:rPr lang="en-US" sz="3200" dirty="0" smtClean="0">
                <a:solidFill>
                  <a:schemeClr val="bg2">
                    <a:lumMod val="25000"/>
                  </a:schemeClr>
                </a:solidFill>
              </a:rPr>
              <a:t>Look at what’s NOT there (cross-outs)</a:t>
            </a:r>
          </a:p>
          <a:p>
            <a:pPr>
              <a:buClr>
                <a:srgbClr val="870000"/>
              </a:buClr>
            </a:pPr>
            <a:r>
              <a:rPr lang="en-US" sz="3200" dirty="0" smtClean="0">
                <a:solidFill>
                  <a:schemeClr val="bg2">
                    <a:lumMod val="25000"/>
                  </a:schemeClr>
                </a:solidFill>
              </a:rPr>
              <a:t>Look at what IS there</a:t>
            </a:r>
          </a:p>
          <a:p>
            <a:pPr>
              <a:buClr>
                <a:srgbClr val="870000"/>
              </a:buClr>
            </a:pPr>
            <a:r>
              <a:rPr lang="en-US" sz="3200" dirty="0" smtClean="0">
                <a:solidFill>
                  <a:schemeClr val="bg2">
                    <a:lumMod val="25000"/>
                  </a:schemeClr>
                </a:solidFill>
              </a:rPr>
              <a:t>Use special techniques as necessary</a:t>
            </a:r>
          </a:p>
          <a:p>
            <a:pPr>
              <a:buClr>
                <a:srgbClr val="870000"/>
              </a:buClr>
            </a:pPr>
            <a:r>
              <a:rPr lang="en-US" sz="3200" dirty="0" smtClean="0">
                <a:solidFill>
                  <a:schemeClr val="bg2">
                    <a:lumMod val="25000"/>
                  </a:schemeClr>
                </a:solidFill>
              </a:rPr>
              <a:t>Ensure statistical significance</a:t>
            </a:r>
          </a:p>
          <a:p>
            <a:pPr>
              <a:buClr>
                <a:srgbClr val="870000"/>
              </a:buClr>
            </a:pPr>
            <a:endParaRPr lang="en-US" sz="3200" dirty="0" smtClean="0">
              <a:solidFill>
                <a:schemeClr val="bg2">
                  <a:lumMod val="25000"/>
                </a:schemeClr>
              </a:solidFill>
            </a:endParaRPr>
          </a:p>
          <a:p>
            <a:pPr marL="0" indent="0">
              <a:buClr>
                <a:srgbClr val="870000"/>
              </a:buClr>
              <a:buNone/>
            </a:pPr>
            <a:endParaRPr lang="en-US" sz="3200" dirty="0" smtClean="0">
              <a:solidFill>
                <a:schemeClr val="bg2">
                  <a:lumMod val="25000"/>
                </a:schemeClr>
              </a:solidFill>
            </a:endParaRPr>
          </a:p>
          <a:p>
            <a:pPr marL="0" indent="0">
              <a:buClr>
                <a:srgbClr val="870000"/>
              </a:buClr>
              <a:buNone/>
            </a:pPr>
            <a:endParaRPr lang="en-US" sz="3200" dirty="0" smtClean="0">
              <a:solidFill>
                <a:schemeClr val="bg2">
                  <a:lumMod val="25000"/>
                </a:schemeClr>
              </a:solidFill>
            </a:endParaRPr>
          </a:p>
          <a:p>
            <a:pPr marL="0" indent="0">
              <a:buClr>
                <a:srgbClr val="870000"/>
              </a:buClr>
              <a:buNone/>
            </a:pPr>
            <a:endParaRPr lang="en-US" sz="3200" dirty="0" smtClean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461847" y="225084"/>
            <a:ext cx="7427741" cy="68931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b="1" dirty="0" smtClean="0">
                <a:solidFill>
                  <a:schemeClr val="bg2"/>
                </a:solidFill>
              </a:rPr>
              <a:t>Antibody Identification</a:t>
            </a:r>
            <a:endParaRPr lang="en-US" b="1" dirty="0">
              <a:solidFill>
                <a:schemeClr val="bg2"/>
              </a:solidFill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2461846" y="1742987"/>
            <a:ext cx="7427741" cy="68931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b="1" dirty="0" smtClean="0">
                <a:solidFill>
                  <a:srgbClr val="870000"/>
                </a:solidFill>
              </a:rPr>
              <a:t>General Process</a:t>
            </a:r>
            <a:endParaRPr lang="en-US" b="1" dirty="0">
              <a:solidFill>
                <a:srgbClr val="87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0173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3516923"/>
            <a:ext cx="10515600" cy="2475914"/>
          </a:xfrm>
        </p:spPr>
        <p:txBody>
          <a:bodyPr>
            <a:normAutofit/>
          </a:bodyPr>
          <a:lstStyle/>
          <a:p>
            <a:pPr>
              <a:buClr>
                <a:srgbClr val="870000"/>
              </a:buClr>
            </a:pPr>
            <a:r>
              <a:rPr lang="en-US" sz="3200" dirty="0" smtClean="0">
                <a:solidFill>
                  <a:schemeClr val="bg2">
                    <a:lumMod val="25000"/>
                  </a:schemeClr>
                </a:solidFill>
              </a:rPr>
              <a:t>Definition</a:t>
            </a:r>
          </a:p>
          <a:p>
            <a:pPr>
              <a:buClr>
                <a:srgbClr val="870000"/>
              </a:buClr>
            </a:pPr>
            <a:r>
              <a:rPr lang="en-US" sz="3200" dirty="0" smtClean="0">
                <a:solidFill>
                  <a:schemeClr val="bg2">
                    <a:lumMod val="25000"/>
                  </a:schemeClr>
                </a:solidFill>
              </a:rPr>
              <a:t>Physical feature of a panel</a:t>
            </a:r>
          </a:p>
          <a:p>
            <a:pPr>
              <a:buClr>
                <a:srgbClr val="870000"/>
              </a:buClr>
            </a:pPr>
            <a:r>
              <a:rPr lang="en-US" sz="3200" dirty="0" smtClean="0">
                <a:solidFill>
                  <a:schemeClr val="bg2">
                    <a:lumMod val="25000"/>
                  </a:schemeClr>
                </a:solidFill>
              </a:rPr>
              <a:t>Antibody ID method</a:t>
            </a:r>
            <a:endParaRPr lang="fa-IR" sz="3200" dirty="0" smtClean="0">
              <a:solidFill>
                <a:schemeClr val="bg2">
                  <a:lumMod val="25000"/>
                </a:schemeClr>
              </a:solidFill>
            </a:endParaRPr>
          </a:p>
          <a:p>
            <a:pPr>
              <a:buClr>
                <a:srgbClr val="870000"/>
              </a:buClr>
            </a:pPr>
            <a:endParaRPr lang="en-US" sz="3200" dirty="0" smtClean="0">
              <a:solidFill>
                <a:schemeClr val="bg2">
                  <a:lumMod val="25000"/>
                </a:schemeClr>
              </a:solidFill>
            </a:endParaRPr>
          </a:p>
          <a:p>
            <a:pPr>
              <a:buClr>
                <a:srgbClr val="870000"/>
              </a:buClr>
            </a:pPr>
            <a:endParaRPr lang="en-US" sz="32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461847" y="225084"/>
            <a:ext cx="7427741" cy="68931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b="1" dirty="0" smtClean="0">
                <a:solidFill>
                  <a:schemeClr val="bg2"/>
                </a:solidFill>
              </a:rPr>
              <a:t>Antibody Identification</a:t>
            </a:r>
            <a:endParaRPr lang="en-US" b="1" dirty="0">
              <a:solidFill>
                <a:schemeClr val="bg2"/>
              </a:solidFill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2382129" y="1997615"/>
            <a:ext cx="7427741" cy="68931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b="1" dirty="0" smtClean="0">
                <a:solidFill>
                  <a:srgbClr val="870000"/>
                </a:solidFill>
              </a:rPr>
              <a:t>The Basics</a:t>
            </a:r>
            <a:endParaRPr lang="en-US" b="1" dirty="0">
              <a:solidFill>
                <a:srgbClr val="87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226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2461847" y="225084"/>
            <a:ext cx="6429392" cy="68931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200" b="1" dirty="0" smtClean="0">
                <a:solidFill>
                  <a:schemeClr val="bg2"/>
                </a:solidFill>
              </a:rPr>
              <a:t>Antibody Identification</a:t>
            </a:r>
            <a:endParaRPr lang="en-US" sz="3200" b="1" dirty="0">
              <a:solidFill>
                <a:schemeClr val="bg2"/>
              </a:solidFill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241264" y="2229501"/>
            <a:ext cx="11532380" cy="3799053"/>
            <a:chOff x="241264" y="2229501"/>
            <a:chExt cx="11532380" cy="3799053"/>
          </a:xfrm>
        </p:grpSpPr>
        <p:grpSp>
          <p:nvGrpSpPr>
            <p:cNvPr id="111" name="Group 110"/>
            <p:cNvGrpSpPr/>
            <p:nvPr/>
          </p:nvGrpSpPr>
          <p:grpSpPr>
            <a:xfrm>
              <a:off x="241264" y="2229501"/>
              <a:ext cx="11532380" cy="3799053"/>
              <a:chOff x="241264" y="1611087"/>
              <a:chExt cx="11532380" cy="3799053"/>
            </a:xfrm>
          </p:grpSpPr>
          <p:pic>
            <p:nvPicPr>
              <p:cNvPr id="112" name="Picture 111"/>
              <p:cNvPicPr>
                <a:picLocks noChangeAspect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587" t="3613" r="3031" b="34296"/>
              <a:stretch/>
            </p:blipFill>
            <p:spPr>
              <a:xfrm>
                <a:off x="298537" y="1611087"/>
                <a:ext cx="11475107" cy="3541485"/>
              </a:xfrm>
              <a:prstGeom prst="rect">
                <a:avLst/>
              </a:prstGeom>
            </p:spPr>
          </p:pic>
          <p:sp>
            <p:nvSpPr>
              <p:cNvPr id="113" name="Rectangle 112"/>
              <p:cNvSpPr/>
              <p:nvPr/>
            </p:nvSpPr>
            <p:spPr>
              <a:xfrm>
                <a:off x="557211" y="5140604"/>
                <a:ext cx="419102" cy="212632"/>
              </a:xfrm>
              <a:prstGeom prst="rect">
                <a:avLst/>
              </a:prstGeom>
              <a:solidFill>
                <a:srgbClr val="E0E0E0"/>
              </a:solidFill>
              <a:ln cmpd="dbl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4" name="Rectangle 113"/>
              <p:cNvSpPr/>
              <p:nvPr/>
            </p:nvSpPr>
            <p:spPr>
              <a:xfrm>
                <a:off x="976312" y="5138161"/>
                <a:ext cx="338137" cy="212632"/>
              </a:xfrm>
              <a:prstGeom prst="rect">
                <a:avLst/>
              </a:prstGeom>
              <a:solidFill>
                <a:srgbClr val="E0E0E0"/>
              </a:solidFill>
              <a:ln cmpd="dbl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115" name="Group 114"/>
              <p:cNvGrpSpPr/>
              <p:nvPr/>
            </p:nvGrpSpPr>
            <p:grpSpPr>
              <a:xfrm>
                <a:off x="241264" y="5133141"/>
                <a:ext cx="355671" cy="276999"/>
                <a:chOff x="241264" y="5133141"/>
                <a:chExt cx="355671" cy="276999"/>
              </a:xfrm>
              <a:solidFill>
                <a:srgbClr val="E0E0E0"/>
              </a:solidFill>
            </p:grpSpPr>
            <p:sp>
              <p:nvSpPr>
                <p:cNvPr id="149" name="Rectangle 148"/>
                <p:cNvSpPr/>
                <p:nvPr/>
              </p:nvSpPr>
              <p:spPr>
                <a:xfrm>
                  <a:off x="305451" y="5138161"/>
                  <a:ext cx="251761" cy="212632"/>
                </a:xfrm>
                <a:prstGeom prst="rect">
                  <a:avLst/>
                </a:prstGeom>
                <a:grpFill/>
                <a:ln cmpd="dbl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en-US" sz="300" dirty="0"/>
                </a:p>
              </p:txBody>
            </p:sp>
            <p:sp>
              <p:nvSpPr>
                <p:cNvPr id="150" name="TextBox 149"/>
                <p:cNvSpPr txBox="1"/>
                <p:nvPr/>
              </p:nvSpPr>
              <p:spPr>
                <a:xfrm>
                  <a:off x="241264" y="5133141"/>
                  <a:ext cx="355671" cy="27699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200" dirty="0" smtClean="0"/>
                    <a:t>AC</a:t>
                  </a:r>
                  <a:endParaRPr lang="en-US" sz="1200" dirty="0"/>
                </a:p>
              </p:txBody>
            </p:sp>
          </p:grpSp>
          <p:sp>
            <p:nvSpPr>
              <p:cNvPr id="116" name="Rectangle 115"/>
              <p:cNvSpPr/>
              <p:nvPr/>
            </p:nvSpPr>
            <p:spPr>
              <a:xfrm>
                <a:off x="1314450" y="5138161"/>
                <a:ext cx="295276" cy="212632"/>
              </a:xfrm>
              <a:prstGeom prst="rect">
                <a:avLst/>
              </a:prstGeom>
              <a:solidFill>
                <a:schemeClr val="bg1"/>
              </a:solidFill>
              <a:ln cmpd="dbl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7" name="Rectangle 116"/>
              <p:cNvSpPr/>
              <p:nvPr/>
            </p:nvSpPr>
            <p:spPr>
              <a:xfrm>
                <a:off x="1609726" y="5138161"/>
                <a:ext cx="276224" cy="212632"/>
              </a:xfrm>
              <a:prstGeom prst="rect">
                <a:avLst/>
              </a:prstGeom>
              <a:solidFill>
                <a:schemeClr val="bg1"/>
              </a:solidFill>
              <a:ln cmpd="dbl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8" name="Rectangle 117"/>
              <p:cNvSpPr/>
              <p:nvPr/>
            </p:nvSpPr>
            <p:spPr>
              <a:xfrm>
                <a:off x="1885950" y="5140790"/>
                <a:ext cx="271463" cy="212632"/>
              </a:xfrm>
              <a:prstGeom prst="rect">
                <a:avLst/>
              </a:prstGeom>
              <a:solidFill>
                <a:schemeClr val="bg1"/>
              </a:solidFill>
              <a:ln cmpd="dbl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9" name="Rectangle 118"/>
              <p:cNvSpPr/>
              <p:nvPr/>
            </p:nvSpPr>
            <p:spPr>
              <a:xfrm>
                <a:off x="2157413" y="5138161"/>
                <a:ext cx="271463" cy="212632"/>
              </a:xfrm>
              <a:prstGeom prst="rect">
                <a:avLst/>
              </a:prstGeom>
              <a:solidFill>
                <a:schemeClr val="bg1"/>
              </a:solidFill>
              <a:ln cmpd="dbl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0" name="Rectangle 119"/>
              <p:cNvSpPr/>
              <p:nvPr/>
            </p:nvSpPr>
            <p:spPr>
              <a:xfrm>
                <a:off x="2428876" y="5138161"/>
                <a:ext cx="271463" cy="212632"/>
              </a:xfrm>
              <a:prstGeom prst="rect">
                <a:avLst/>
              </a:prstGeom>
              <a:solidFill>
                <a:schemeClr val="bg1"/>
              </a:solidFill>
              <a:ln cmpd="dbl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1" name="Rectangle 120"/>
              <p:cNvSpPr/>
              <p:nvPr/>
            </p:nvSpPr>
            <p:spPr>
              <a:xfrm>
                <a:off x="2700339" y="5138161"/>
                <a:ext cx="271463" cy="212632"/>
              </a:xfrm>
              <a:prstGeom prst="rect">
                <a:avLst/>
              </a:prstGeom>
              <a:solidFill>
                <a:schemeClr val="bg1"/>
              </a:solidFill>
              <a:ln cmpd="dbl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2" name="Rectangle 121"/>
              <p:cNvSpPr/>
              <p:nvPr/>
            </p:nvSpPr>
            <p:spPr>
              <a:xfrm>
                <a:off x="2970271" y="5138161"/>
                <a:ext cx="434917" cy="212632"/>
              </a:xfrm>
              <a:prstGeom prst="rect">
                <a:avLst/>
              </a:prstGeom>
              <a:solidFill>
                <a:schemeClr val="bg1"/>
              </a:solidFill>
              <a:ln cmpd="dbl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3" name="Rectangle 122"/>
              <p:cNvSpPr/>
              <p:nvPr/>
            </p:nvSpPr>
            <p:spPr>
              <a:xfrm>
                <a:off x="3405189" y="5138161"/>
                <a:ext cx="423862" cy="212632"/>
              </a:xfrm>
              <a:prstGeom prst="rect">
                <a:avLst/>
              </a:prstGeom>
              <a:solidFill>
                <a:schemeClr val="bg1"/>
              </a:solidFill>
              <a:ln cmpd="dbl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4" name="Rectangle 123"/>
              <p:cNvSpPr/>
              <p:nvPr/>
            </p:nvSpPr>
            <p:spPr>
              <a:xfrm>
                <a:off x="3829051" y="5138161"/>
                <a:ext cx="423862" cy="212632"/>
              </a:xfrm>
              <a:prstGeom prst="rect">
                <a:avLst/>
              </a:prstGeom>
              <a:solidFill>
                <a:schemeClr val="bg1"/>
              </a:solidFill>
              <a:ln cmpd="dbl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5" name="Rectangle 124"/>
              <p:cNvSpPr/>
              <p:nvPr/>
            </p:nvSpPr>
            <p:spPr>
              <a:xfrm>
                <a:off x="4252913" y="5138161"/>
                <a:ext cx="385762" cy="212632"/>
              </a:xfrm>
              <a:prstGeom prst="rect">
                <a:avLst/>
              </a:prstGeom>
              <a:solidFill>
                <a:schemeClr val="bg1"/>
              </a:solidFill>
              <a:ln cmpd="dbl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6" name="Rectangle 125"/>
              <p:cNvSpPr/>
              <p:nvPr/>
            </p:nvSpPr>
            <p:spPr>
              <a:xfrm>
                <a:off x="4638675" y="5138161"/>
                <a:ext cx="376238" cy="212632"/>
              </a:xfrm>
              <a:prstGeom prst="rect">
                <a:avLst/>
              </a:prstGeom>
              <a:solidFill>
                <a:srgbClr val="E0E0E0"/>
              </a:solidFill>
              <a:ln cmpd="dbl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7" name="Rectangle 126"/>
              <p:cNvSpPr/>
              <p:nvPr/>
            </p:nvSpPr>
            <p:spPr>
              <a:xfrm>
                <a:off x="5014913" y="5138161"/>
                <a:ext cx="342900" cy="212632"/>
              </a:xfrm>
              <a:prstGeom prst="rect">
                <a:avLst/>
              </a:prstGeom>
              <a:solidFill>
                <a:srgbClr val="E0E0E0"/>
              </a:solidFill>
              <a:ln cmpd="dbl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8" name="Rectangle 127"/>
              <p:cNvSpPr/>
              <p:nvPr/>
            </p:nvSpPr>
            <p:spPr>
              <a:xfrm>
                <a:off x="5357813" y="5138161"/>
                <a:ext cx="333375" cy="212632"/>
              </a:xfrm>
              <a:prstGeom prst="rect">
                <a:avLst/>
              </a:prstGeom>
              <a:solidFill>
                <a:schemeClr val="bg1"/>
              </a:solidFill>
              <a:ln cmpd="dbl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9" name="Rectangle 128"/>
              <p:cNvSpPr/>
              <p:nvPr/>
            </p:nvSpPr>
            <p:spPr>
              <a:xfrm>
                <a:off x="5691342" y="5138161"/>
                <a:ext cx="342746" cy="212632"/>
              </a:xfrm>
              <a:prstGeom prst="rect">
                <a:avLst/>
              </a:prstGeom>
              <a:solidFill>
                <a:schemeClr val="bg1"/>
              </a:solidFill>
              <a:ln cmpd="dbl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0" name="Rectangle 129"/>
              <p:cNvSpPr/>
              <p:nvPr/>
            </p:nvSpPr>
            <p:spPr>
              <a:xfrm>
                <a:off x="6034088" y="5138161"/>
                <a:ext cx="338137" cy="212632"/>
              </a:xfrm>
              <a:prstGeom prst="rect">
                <a:avLst/>
              </a:prstGeom>
              <a:solidFill>
                <a:schemeClr val="bg1"/>
              </a:solidFill>
              <a:ln cmpd="dbl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1" name="Rectangle 130"/>
              <p:cNvSpPr/>
              <p:nvPr/>
            </p:nvSpPr>
            <p:spPr>
              <a:xfrm>
                <a:off x="6372225" y="5140789"/>
                <a:ext cx="338137" cy="212632"/>
              </a:xfrm>
              <a:prstGeom prst="rect">
                <a:avLst/>
              </a:prstGeom>
              <a:solidFill>
                <a:schemeClr val="bg1"/>
              </a:solidFill>
              <a:ln cmpd="dbl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2" name="Rectangle 131"/>
              <p:cNvSpPr/>
              <p:nvPr/>
            </p:nvSpPr>
            <p:spPr>
              <a:xfrm>
                <a:off x="6710362" y="5140456"/>
                <a:ext cx="252413" cy="212632"/>
              </a:xfrm>
              <a:prstGeom prst="rect">
                <a:avLst/>
              </a:prstGeom>
              <a:solidFill>
                <a:srgbClr val="E0E0E0"/>
              </a:solidFill>
              <a:ln cmpd="dbl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3" name="Rectangle 132"/>
              <p:cNvSpPr/>
              <p:nvPr/>
            </p:nvSpPr>
            <p:spPr>
              <a:xfrm>
                <a:off x="6960766" y="5138161"/>
                <a:ext cx="173460" cy="212632"/>
              </a:xfrm>
              <a:prstGeom prst="rect">
                <a:avLst/>
              </a:prstGeom>
              <a:solidFill>
                <a:srgbClr val="E0E0E0"/>
              </a:solidFill>
              <a:ln cmpd="dbl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4" name="Rectangle 133"/>
              <p:cNvSpPr/>
              <p:nvPr/>
            </p:nvSpPr>
            <p:spPr>
              <a:xfrm>
                <a:off x="7134225" y="5138161"/>
                <a:ext cx="257175" cy="212632"/>
              </a:xfrm>
              <a:prstGeom prst="rect">
                <a:avLst/>
              </a:prstGeom>
              <a:solidFill>
                <a:srgbClr val="E0E0E0"/>
              </a:solidFill>
              <a:ln cmpd="dbl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5" name="Rectangle 134"/>
              <p:cNvSpPr/>
              <p:nvPr/>
            </p:nvSpPr>
            <p:spPr>
              <a:xfrm>
                <a:off x="7391400" y="5138161"/>
                <a:ext cx="176214" cy="212632"/>
              </a:xfrm>
              <a:prstGeom prst="rect">
                <a:avLst/>
              </a:prstGeom>
              <a:solidFill>
                <a:srgbClr val="E0E0E0"/>
              </a:solidFill>
              <a:ln cmpd="dbl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6" name="Rectangle 135"/>
              <p:cNvSpPr/>
              <p:nvPr/>
            </p:nvSpPr>
            <p:spPr>
              <a:xfrm>
                <a:off x="7567610" y="5138161"/>
                <a:ext cx="333378" cy="212632"/>
              </a:xfrm>
              <a:prstGeom prst="rect">
                <a:avLst/>
              </a:prstGeom>
              <a:solidFill>
                <a:schemeClr val="bg1"/>
              </a:solidFill>
              <a:ln cmpd="dbl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7" name="Rectangle 136"/>
              <p:cNvSpPr/>
              <p:nvPr/>
            </p:nvSpPr>
            <p:spPr>
              <a:xfrm>
                <a:off x="7900984" y="5138161"/>
                <a:ext cx="342903" cy="212632"/>
              </a:xfrm>
              <a:prstGeom prst="rect">
                <a:avLst/>
              </a:prstGeom>
              <a:solidFill>
                <a:schemeClr val="bg1"/>
              </a:solidFill>
              <a:ln cmpd="dbl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8" name="Rectangle 137"/>
              <p:cNvSpPr/>
              <p:nvPr/>
            </p:nvSpPr>
            <p:spPr>
              <a:xfrm>
                <a:off x="8243888" y="5138161"/>
                <a:ext cx="338138" cy="212632"/>
              </a:xfrm>
              <a:prstGeom prst="rect">
                <a:avLst/>
              </a:prstGeom>
              <a:solidFill>
                <a:schemeClr val="bg1"/>
              </a:solidFill>
              <a:ln cmpd="dbl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139" name="Rectangle 138"/>
              <p:cNvSpPr/>
              <p:nvPr/>
            </p:nvSpPr>
            <p:spPr>
              <a:xfrm>
                <a:off x="8582025" y="5138161"/>
                <a:ext cx="733425" cy="212632"/>
              </a:xfrm>
              <a:prstGeom prst="rect">
                <a:avLst/>
              </a:prstGeom>
              <a:solidFill>
                <a:srgbClr val="E0E0E0"/>
              </a:solidFill>
              <a:ln cmpd="dbl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140" name="Rectangle 139"/>
              <p:cNvSpPr/>
              <p:nvPr/>
            </p:nvSpPr>
            <p:spPr>
              <a:xfrm>
                <a:off x="9315451" y="5138161"/>
                <a:ext cx="395288" cy="212632"/>
              </a:xfrm>
              <a:prstGeom prst="rect">
                <a:avLst/>
              </a:prstGeom>
              <a:solidFill>
                <a:schemeClr val="bg1"/>
              </a:solidFill>
              <a:ln cmpd="dbl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141" name="Rectangle 140"/>
              <p:cNvSpPr/>
              <p:nvPr/>
            </p:nvSpPr>
            <p:spPr>
              <a:xfrm>
                <a:off x="9710994" y="5138161"/>
                <a:ext cx="285494" cy="212632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 cmpd="dbl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142" name="Rectangle 141"/>
              <p:cNvSpPr/>
              <p:nvPr/>
            </p:nvSpPr>
            <p:spPr>
              <a:xfrm>
                <a:off x="9996488" y="5138161"/>
                <a:ext cx="185737" cy="212632"/>
              </a:xfrm>
              <a:prstGeom prst="rect">
                <a:avLst/>
              </a:prstGeom>
              <a:solidFill>
                <a:schemeClr val="bg1"/>
              </a:solidFill>
              <a:ln cmpd="dbl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143" name="Rectangle 142"/>
              <p:cNvSpPr/>
              <p:nvPr/>
            </p:nvSpPr>
            <p:spPr>
              <a:xfrm>
                <a:off x="10182225" y="5138161"/>
                <a:ext cx="257175" cy="212632"/>
              </a:xfrm>
              <a:prstGeom prst="rect">
                <a:avLst/>
              </a:prstGeom>
              <a:solidFill>
                <a:schemeClr val="bg1"/>
              </a:solidFill>
              <a:ln cmpd="dbl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145" name="Rectangle 144"/>
              <p:cNvSpPr/>
              <p:nvPr/>
            </p:nvSpPr>
            <p:spPr>
              <a:xfrm>
                <a:off x="10770509" y="5138161"/>
                <a:ext cx="265791" cy="212632"/>
              </a:xfrm>
              <a:prstGeom prst="rect">
                <a:avLst/>
              </a:prstGeom>
              <a:solidFill>
                <a:schemeClr val="bg1"/>
              </a:solidFill>
              <a:ln cmpd="dbl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146" name="Rectangle 145"/>
              <p:cNvSpPr/>
              <p:nvPr/>
            </p:nvSpPr>
            <p:spPr>
              <a:xfrm>
                <a:off x="11036300" y="5138161"/>
                <a:ext cx="165101" cy="212632"/>
              </a:xfrm>
              <a:prstGeom prst="rect">
                <a:avLst/>
              </a:prstGeom>
              <a:solidFill>
                <a:schemeClr val="bg1"/>
              </a:solidFill>
              <a:ln cmpd="dbl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147" name="Rectangle 146"/>
              <p:cNvSpPr/>
              <p:nvPr/>
            </p:nvSpPr>
            <p:spPr>
              <a:xfrm>
                <a:off x="11201401" y="5138161"/>
                <a:ext cx="557212" cy="212632"/>
              </a:xfrm>
              <a:prstGeom prst="rect">
                <a:avLst/>
              </a:prstGeom>
              <a:solidFill>
                <a:schemeClr val="bg1"/>
              </a:solidFill>
              <a:ln cmpd="dbl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148" name="TextBox 147"/>
              <p:cNvSpPr txBox="1"/>
              <p:nvPr/>
            </p:nvSpPr>
            <p:spPr>
              <a:xfrm>
                <a:off x="9673280" y="5105977"/>
                <a:ext cx="355671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dirty="0" smtClean="0"/>
                  <a:t>AC</a:t>
                </a:r>
                <a:endParaRPr lang="en-US" sz="1200" dirty="0"/>
              </a:p>
            </p:txBody>
          </p:sp>
          <p:sp>
            <p:nvSpPr>
              <p:cNvPr id="144" name="Rectangle 143"/>
              <p:cNvSpPr/>
              <p:nvPr/>
            </p:nvSpPr>
            <p:spPr>
              <a:xfrm>
                <a:off x="10437872" y="5138161"/>
                <a:ext cx="598428" cy="212632"/>
              </a:xfrm>
              <a:prstGeom prst="rect">
                <a:avLst/>
              </a:prstGeom>
              <a:solidFill>
                <a:schemeClr val="bg1"/>
              </a:solidFill>
              <a:ln cmpd="dbl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en-US" sz="1200" dirty="0">
                    <a:solidFill>
                      <a:schemeClr val="tx1"/>
                    </a:solidFill>
                  </a:rPr>
                  <a:t>0</a:t>
                </a:r>
              </a:p>
            </p:txBody>
          </p:sp>
        </p:grpSp>
        <p:sp>
          <p:nvSpPr>
            <p:cNvPr id="64" name="Rectangle 63"/>
            <p:cNvSpPr/>
            <p:nvPr/>
          </p:nvSpPr>
          <p:spPr>
            <a:xfrm>
              <a:off x="10436225" y="3079750"/>
              <a:ext cx="588964" cy="20637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1200" dirty="0" smtClean="0">
                  <a:solidFill>
                    <a:schemeClr val="tx1"/>
                  </a:solidFill>
                </a:rPr>
                <a:t>3+</a:t>
              </a:r>
              <a:endParaRPr lang="en-US" sz="1200" dirty="0">
                <a:solidFill>
                  <a:schemeClr val="tx1"/>
                </a:solidFill>
              </a:endParaRPr>
            </a:p>
          </p:txBody>
        </p:sp>
        <p:sp>
          <p:nvSpPr>
            <p:cNvPr id="65" name="Rectangle 64"/>
            <p:cNvSpPr/>
            <p:nvPr/>
          </p:nvSpPr>
          <p:spPr>
            <a:xfrm>
              <a:off x="10436225" y="3283375"/>
              <a:ext cx="588963" cy="24447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1200" dirty="0" smtClean="0">
                  <a:solidFill>
                    <a:schemeClr val="tx1"/>
                  </a:solidFill>
                </a:rPr>
                <a:t>3+</a:t>
              </a:r>
              <a:endParaRPr lang="en-US" sz="1200" dirty="0">
                <a:solidFill>
                  <a:schemeClr val="tx1"/>
                </a:solidFill>
              </a:endParaRPr>
            </a:p>
          </p:txBody>
        </p:sp>
        <p:sp>
          <p:nvSpPr>
            <p:cNvPr id="66" name="Rectangle 65"/>
            <p:cNvSpPr/>
            <p:nvPr/>
          </p:nvSpPr>
          <p:spPr>
            <a:xfrm>
              <a:off x="10439401" y="3527850"/>
              <a:ext cx="590550" cy="24087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1200" dirty="0" smtClean="0">
                  <a:solidFill>
                    <a:schemeClr val="tx1"/>
                  </a:solidFill>
                </a:rPr>
                <a:t>3+</a:t>
              </a:r>
              <a:endParaRPr lang="en-US" sz="1200" dirty="0">
                <a:solidFill>
                  <a:schemeClr val="tx1"/>
                </a:solidFill>
              </a:endParaRPr>
            </a:p>
          </p:txBody>
        </p:sp>
        <p:sp>
          <p:nvSpPr>
            <p:cNvPr id="67" name="Rectangle 66"/>
            <p:cNvSpPr/>
            <p:nvPr/>
          </p:nvSpPr>
          <p:spPr>
            <a:xfrm>
              <a:off x="10439480" y="3770005"/>
              <a:ext cx="590469" cy="24954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1200" dirty="0" smtClean="0">
                  <a:solidFill>
                    <a:schemeClr val="tx1"/>
                  </a:solidFill>
                </a:rPr>
                <a:t>3+</a:t>
              </a:r>
              <a:endParaRPr lang="en-US" sz="1200" dirty="0">
                <a:solidFill>
                  <a:schemeClr val="tx1"/>
                </a:solidFill>
              </a:endParaRPr>
            </a:p>
          </p:txBody>
        </p:sp>
        <p:sp>
          <p:nvSpPr>
            <p:cNvPr id="68" name="Rectangle 67"/>
            <p:cNvSpPr/>
            <p:nvPr/>
          </p:nvSpPr>
          <p:spPr>
            <a:xfrm>
              <a:off x="10438818" y="4018848"/>
              <a:ext cx="591131" cy="25152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1200" dirty="0" smtClean="0">
                  <a:solidFill>
                    <a:schemeClr val="tx1"/>
                  </a:solidFill>
                </a:rPr>
                <a:t>0</a:t>
              </a:r>
              <a:endParaRPr lang="en-US" sz="1200" dirty="0">
                <a:solidFill>
                  <a:schemeClr val="tx1"/>
                </a:solidFill>
              </a:endParaRPr>
            </a:p>
          </p:txBody>
        </p:sp>
        <p:sp>
          <p:nvSpPr>
            <p:cNvPr id="69" name="Rectangle 68"/>
            <p:cNvSpPr/>
            <p:nvPr/>
          </p:nvSpPr>
          <p:spPr>
            <a:xfrm>
              <a:off x="10439399" y="4273275"/>
              <a:ext cx="593725" cy="24157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1200" dirty="0" smtClean="0">
                  <a:solidFill>
                    <a:schemeClr val="tx1"/>
                  </a:solidFill>
                </a:rPr>
                <a:t>0</a:t>
              </a:r>
              <a:endParaRPr lang="en-US" sz="1200" dirty="0">
                <a:solidFill>
                  <a:schemeClr val="tx1"/>
                </a:solidFill>
              </a:endParaRPr>
            </a:p>
          </p:txBody>
        </p:sp>
        <p:sp>
          <p:nvSpPr>
            <p:cNvPr id="70" name="Rectangle 69"/>
            <p:cNvSpPr/>
            <p:nvPr/>
          </p:nvSpPr>
          <p:spPr>
            <a:xfrm>
              <a:off x="10438485" y="4516316"/>
              <a:ext cx="594640" cy="24301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1200" dirty="0" smtClean="0">
                  <a:solidFill>
                    <a:schemeClr val="tx1"/>
                  </a:solidFill>
                </a:rPr>
                <a:t>0</a:t>
              </a:r>
              <a:endParaRPr lang="en-US" sz="1200" dirty="0">
                <a:solidFill>
                  <a:schemeClr val="tx1"/>
                </a:solidFill>
              </a:endParaRPr>
            </a:p>
          </p:txBody>
        </p:sp>
        <p:sp>
          <p:nvSpPr>
            <p:cNvPr id="71" name="Rectangle 70"/>
            <p:cNvSpPr/>
            <p:nvPr/>
          </p:nvSpPr>
          <p:spPr>
            <a:xfrm>
              <a:off x="10438485" y="4758090"/>
              <a:ext cx="594640" cy="26476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1200" dirty="0" smtClean="0">
                  <a:solidFill>
                    <a:schemeClr val="tx1"/>
                  </a:solidFill>
                </a:rPr>
                <a:t>0</a:t>
              </a:r>
              <a:endParaRPr lang="en-US" sz="1200" dirty="0">
                <a:solidFill>
                  <a:schemeClr val="tx1"/>
                </a:solidFill>
              </a:endParaRPr>
            </a:p>
          </p:txBody>
        </p:sp>
        <p:sp>
          <p:nvSpPr>
            <p:cNvPr id="72" name="Rectangle 71"/>
            <p:cNvSpPr/>
            <p:nvPr/>
          </p:nvSpPr>
          <p:spPr>
            <a:xfrm>
              <a:off x="10438485" y="5023190"/>
              <a:ext cx="594640" cy="25048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1200" dirty="0" smtClean="0">
                  <a:solidFill>
                    <a:schemeClr val="tx1"/>
                  </a:solidFill>
                </a:rPr>
                <a:t>0</a:t>
              </a:r>
              <a:endParaRPr lang="en-US" sz="1200" dirty="0">
                <a:solidFill>
                  <a:schemeClr val="tx1"/>
                </a:solidFill>
              </a:endParaRPr>
            </a:p>
          </p:txBody>
        </p:sp>
        <p:sp>
          <p:nvSpPr>
            <p:cNvPr id="73" name="Rectangle 72"/>
            <p:cNvSpPr/>
            <p:nvPr/>
          </p:nvSpPr>
          <p:spPr>
            <a:xfrm>
              <a:off x="10438484" y="5270379"/>
              <a:ext cx="591465" cy="24777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1200" dirty="0" smtClean="0">
                  <a:solidFill>
                    <a:schemeClr val="tx1"/>
                  </a:solidFill>
                </a:rPr>
                <a:t>0</a:t>
              </a:r>
              <a:endParaRPr lang="en-US" sz="1200" dirty="0">
                <a:solidFill>
                  <a:schemeClr val="tx1"/>
                </a:solidFill>
              </a:endParaRPr>
            </a:p>
          </p:txBody>
        </p:sp>
        <p:sp>
          <p:nvSpPr>
            <p:cNvPr id="74" name="Rectangle 73"/>
            <p:cNvSpPr/>
            <p:nvPr/>
          </p:nvSpPr>
          <p:spPr>
            <a:xfrm>
              <a:off x="10438485" y="5519227"/>
              <a:ext cx="594640" cy="23704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1200" dirty="0" smtClean="0">
                  <a:solidFill>
                    <a:schemeClr val="tx1"/>
                  </a:solidFill>
                </a:rPr>
                <a:t>3+</a:t>
              </a:r>
              <a:endParaRPr lang="en-US" sz="1200" dirty="0">
                <a:solidFill>
                  <a:schemeClr val="tx1"/>
                </a:solidFill>
              </a:endParaRPr>
            </a:p>
          </p:txBody>
        </p:sp>
      </p:grpSp>
      <p:sp>
        <p:nvSpPr>
          <p:cNvPr id="78" name="Rounded Rectangle 77"/>
          <p:cNvSpPr/>
          <p:nvPr/>
        </p:nvSpPr>
        <p:spPr>
          <a:xfrm>
            <a:off x="9680344" y="5730563"/>
            <a:ext cx="1380388" cy="274829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56929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36599" y="2432304"/>
            <a:ext cx="10574867" cy="4137829"/>
          </a:xfrm>
        </p:spPr>
        <p:txBody>
          <a:bodyPr>
            <a:normAutofit/>
          </a:bodyPr>
          <a:lstStyle/>
          <a:p>
            <a:pPr>
              <a:buClr>
                <a:srgbClr val="870000"/>
              </a:buClr>
            </a:pPr>
            <a:r>
              <a:rPr lang="en-US" sz="3200" dirty="0" smtClean="0">
                <a:solidFill>
                  <a:schemeClr val="bg2">
                    <a:lumMod val="25000"/>
                  </a:schemeClr>
                </a:solidFill>
              </a:rPr>
              <a:t>More details next time…</a:t>
            </a:r>
          </a:p>
          <a:p>
            <a:pPr>
              <a:buClr>
                <a:srgbClr val="870000"/>
              </a:buClr>
            </a:pPr>
            <a:r>
              <a:rPr lang="en-US" sz="3200" dirty="0" smtClean="0">
                <a:solidFill>
                  <a:schemeClr val="bg2">
                    <a:lumMod val="25000"/>
                  </a:schemeClr>
                </a:solidFill>
              </a:rPr>
              <a:t>Question 1: Is DAT positive?</a:t>
            </a:r>
          </a:p>
          <a:p>
            <a:pPr>
              <a:buClr>
                <a:srgbClr val="870000"/>
              </a:buClr>
            </a:pPr>
            <a:r>
              <a:rPr lang="en-US" sz="3200" dirty="0" smtClean="0">
                <a:solidFill>
                  <a:schemeClr val="bg2">
                    <a:lumMod val="25000"/>
                  </a:schemeClr>
                </a:solidFill>
              </a:rPr>
              <a:t>Question 2: What’s the patient history?</a:t>
            </a:r>
          </a:p>
          <a:p>
            <a:pPr>
              <a:buClr>
                <a:srgbClr val="870000"/>
              </a:buClr>
            </a:pPr>
            <a:r>
              <a:rPr lang="en-US" sz="3200" dirty="0" smtClean="0">
                <a:solidFill>
                  <a:schemeClr val="bg2">
                    <a:lumMod val="25000"/>
                  </a:schemeClr>
                </a:solidFill>
              </a:rPr>
              <a:t>Possibilities include:</a:t>
            </a:r>
          </a:p>
          <a:p>
            <a:pPr lvl="1">
              <a:buClr>
                <a:srgbClr val="870000"/>
              </a:buClr>
            </a:pPr>
            <a:r>
              <a:rPr lang="en-US" dirty="0" smtClean="0">
                <a:solidFill>
                  <a:schemeClr val="bg2">
                    <a:lumMod val="25000"/>
                  </a:schemeClr>
                </a:solidFill>
              </a:rPr>
              <a:t>Autoantibodies (warm and cold)</a:t>
            </a:r>
          </a:p>
          <a:p>
            <a:pPr lvl="1">
              <a:buClr>
                <a:srgbClr val="870000"/>
              </a:buClr>
            </a:pPr>
            <a:r>
              <a:rPr lang="en-US" dirty="0" smtClean="0">
                <a:solidFill>
                  <a:schemeClr val="bg2">
                    <a:lumMod val="25000"/>
                  </a:schemeClr>
                </a:solidFill>
              </a:rPr>
              <a:t>Recent transfusion/DHTR</a:t>
            </a:r>
          </a:p>
          <a:p>
            <a:pPr lvl="1">
              <a:buClr>
                <a:srgbClr val="870000"/>
              </a:buClr>
            </a:pPr>
            <a:r>
              <a:rPr lang="en-US" dirty="0" smtClean="0">
                <a:solidFill>
                  <a:schemeClr val="bg2">
                    <a:lumMod val="25000"/>
                  </a:schemeClr>
                </a:solidFill>
              </a:rPr>
              <a:t>Drug-induced issues</a:t>
            </a:r>
          </a:p>
          <a:p>
            <a:pPr lvl="1">
              <a:buClr>
                <a:srgbClr val="870000"/>
              </a:buClr>
            </a:pPr>
            <a:r>
              <a:rPr lang="en-US" dirty="0" smtClean="0">
                <a:solidFill>
                  <a:schemeClr val="bg2">
                    <a:lumMod val="25000"/>
                  </a:schemeClr>
                </a:solidFill>
              </a:rPr>
              <a:t>Passively acquired antibodies </a:t>
            </a:r>
          </a:p>
          <a:p>
            <a:pPr>
              <a:buClr>
                <a:srgbClr val="870000"/>
              </a:buClr>
            </a:pPr>
            <a:endParaRPr lang="en-US" sz="3200" dirty="0" smtClean="0">
              <a:solidFill>
                <a:schemeClr val="bg2">
                  <a:lumMod val="25000"/>
                </a:schemeClr>
              </a:solidFill>
            </a:endParaRPr>
          </a:p>
          <a:p>
            <a:pPr marL="0" indent="0">
              <a:buClr>
                <a:srgbClr val="870000"/>
              </a:buClr>
              <a:buNone/>
            </a:pPr>
            <a:endParaRPr lang="en-US" sz="3200" dirty="0" smtClean="0">
              <a:solidFill>
                <a:schemeClr val="bg2">
                  <a:lumMod val="25000"/>
                </a:schemeClr>
              </a:solidFill>
            </a:endParaRPr>
          </a:p>
          <a:p>
            <a:pPr marL="0" indent="0">
              <a:buClr>
                <a:srgbClr val="870000"/>
              </a:buClr>
              <a:buNone/>
            </a:pPr>
            <a:endParaRPr lang="en-US" sz="3200" dirty="0" smtClean="0">
              <a:solidFill>
                <a:schemeClr val="bg2">
                  <a:lumMod val="25000"/>
                </a:schemeClr>
              </a:solidFill>
            </a:endParaRPr>
          </a:p>
          <a:p>
            <a:pPr marL="0" indent="0">
              <a:buClr>
                <a:srgbClr val="870000"/>
              </a:buClr>
              <a:buNone/>
            </a:pPr>
            <a:endParaRPr lang="en-US" sz="3200" dirty="0" smtClean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461847" y="225084"/>
            <a:ext cx="7427741" cy="68931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b="1" dirty="0" smtClean="0">
                <a:solidFill>
                  <a:schemeClr val="bg2"/>
                </a:solidFill>
              </a:rPr>
              <a:t>Antibody Identification</a:t>
            </a:r>
            <a:endParaRPr lang="en-US" b="1" dirty="0">
              <a:solidFill>
                <a:schemeClr val="bg2"/>
              </a:solidFill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2461846" y="1742987"/>
            <a:ext cx="7427741" cy="68931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b="1" dirty="0" smtClean="0">
                <a:solidFill>
                  <a:srgbClr val="870000"/>
                </a:solidFill>
              </a:rPr>
              <a:t>Positive Autocontrol</a:t>
            </a:r>
            <a:endParaRPr lang="en-US" b="1" dirty="0">
              <a:solidFill>
                <a:srgbClr val="87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9681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36599" y="2432304"/>
            <a:ext cx="10574867" cy="4137829"/>
          </a:xfrm>
        </p:spPr>
        <p:txBody>
          <a:bodyPr>
            <a:normAutofit/>
          </a:bodyPr>
          <a:lstStyle/>
          <a:p>
            <a:pPr>
              <a:buClr>
                <a:srgbClr val="870000"/>
              </a:buClr>
            </a:pPr>
            <a:r>
              <a:rPr lang="en-US" sz="3200" dirty="0" smtClean="0">
                <a:solidFill>
                  <a:schemeClr val="bg2">
                    <a:lumMod val="25000"/>
                  </a:schemeClr>
                </a:solidFill>
              </a:rPr>
              <a:t>Check history</a:t>
            </a:r>
          </a:p>
          <a:p>
            <a:pPr>
              <a:buClr>
                <a:srgbClr val="870000"/>
              </a:buClr>
            </a:pPr>
            <a:r>
              <a:rPr lang="en-US" sz="3200" dirty="0" smtClean="0">
                <a:solidFill>
                  <a:schemeClr val="bg2">
                    <a:lumMod val="25000"/>
                  </a:schemeClr>
                </a:solidFill>
              </a:rPr>
              <a:t>Check autocontrol</a:t>
            </a:r>
          </a:p>
          <a:p>
            <a:pPr>
              <a:buClr>
                <a:srgbClr val="870000"/>
              </a:buClr>
            </a:pPr>
            <a:r>
              <a:rPr lang="en-US" dirty="0">
                <a:solidFill>
                  <a:srgbClr val="C00000"/>
                </a:solidFill>
              </a:rPr>
              <a:t>Look at general pattern</a:t>
            </a:r>
          </a:p>
          <a:p>
            <a:pPr>
              <a:buClr>
                <a:srgbClr val="870000"/>
              </a:buClr>
            </a:pPr>
            <a:r>
              <a:rPr lang="en-US" sz="3200" dirty="0" smtClean="0">
                <a:solidFill>
                  <a:schemeClr val="bg2">
                    <a:lumMod val="25000"/>
                  </a:schemeClr>
                </a:solidFill>
              </a:rPr>
              <a:t>Look at what’s NOT there (cross-outs)</a:t>
            </a:r>
          </a:p>
          <a:p>
            <a:pPr>
              <a:buClr>
                <a:srgbClr val="870000"/>
              </a:buClr>
            </a:pPr>
            <a:r>
              <a:rPr lang="en-US" sz="3200" dirty="0" smtClean="0">
                <a:solidFill>
                  <a:schemeClr val="bg2">
                    <a:lumMod val="25000"/>
                  </a:schemeClr>
                </a:solidFill>
              </a:rPr>
              <a:t>Look at what IS there</a:t>
            </a:r>
          </a:p>
          <a:p>
            <a:pPr>
              <a:buClr>
                <a:srgbClr val="870000"/>
              </a:buClr>
            </a:pPr>
            <a:r>
              <a:rPr lang="en-US" sz="3200" dirty="0" smtClean="0">
                <a:solidFill>
                  <a:schemeClr val="bg2">
                    <a:lumMod val="25000"/>
                  </a:schemeClr>
                </a:solidFill>
              </a:rPr>
              <a:t>Use special techniques as necessary</a:t>
            </a:r>
          </a:p>
          <a:p>
            <a:pPr>
              <a:buClr>
                <a:srgbClr val="870000"/>
              </a:buClr>
            </a:pPr>
            <a:r>
              <a:rPr lang="en-US" sz="3200" dirty="0" smtClean="0">
                <a:solidFill>
                  <a:schemeClr val="bg2">
                    <a:lumMod val="25000"/>
                  </a:schemeClr>
                </a:solidFill>
              </a:rPr>
              <a:t>Ensure statistical significance</a:t>
            </a:r>
          </a:p>
          <a:p>
            <a:pPr>
              <a:buClr>
                <a:srgbClr val="870000"/>
              </a:buClr>
            </a:pPr>
            <a:endParaRPr lang="en-US" sz="3200" dirty="0" smtClean="0">
              <a:solidFill>
                <a:schemeClr val="bg2">
                  <a:lumMod val="25000"/>
                </a:schemeClr>
              </a:solidFill>
            </a:endParaRPr>
          </a:p>
          <a:p>
            <a:pPr marL="0" indent="0">
              <a:buClr>
                <a:srgbClr val="870000"/>
              </a:buClr>
              <a:buNone/>
            </a:pPr>
            <a:endParaRPr lang="en-US" sz="3200" dirty="0" smtClean="0">
              <a:solidFill>
                <a:schemeClr val="bg2">
                  <a:lumMod val="25000"/>
                </a:schemeClr>
              </a:solidFill>
            </a:endParaRPr>
          </a:p>
          <a:p>
            <a:pPr marL="0" indent="0">
              <a:buClr>
                <a:srgbClr val="870000"/>
              </a:buClr>
              <a:buNone/>
            </a:pPr>
            <a:endParaRPr lang="en-US" sz="3200" dirty="0" smtClean="0">
              <a:solidFill>
                <a:schemeClr val="bg2">
                  <a:lumMod val="25000"/>
                </a:schemeClr>
              </a:solidFill>
            </a:endParaRPr>
          </a:p>
          <a:p>
            <a:pPr marL="0" indent="0">
              <a:buClr>
                <a:srgbClr val="870000"/>
              </a:buClr>
              <a:buNone/>
            </a:pPr>
            <a:endParaRPr lang="en-US" sz="3200" dirty="0" smtClean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461847" y="225084"/>
            <a:ext cx="7427741" cy="68931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b="1" dirty="0" smtClean="0">
                <a:solidFill>
                  <a:schemeClr val="bg2"/>
                </a:solidFill>
              </a:rPr>
              <a:t>Antibody Identification</a:t>
            </a:r>
            <a:endParaRPr lang="en-US" b="1" dirty="0">
              <a:solidFill>
                <a:schemeClr val="bg2"/>
              </a:solidFill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2461846" y="1742987"/>
            <a:ext cx="7427741" cy="68931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b="1" dirty="0" smtClean="0">
                <a:solidFill>
                  <a:srgbClr val="870000"/>
                </a:solidFill>
              </a:rPr>
              <a:t>General Process</a:t>
            </a:r>
            <a:endParaRPr lang="en-US" b="1" dirty="0">
              <a:solidFill>
                <a:srgbClr val="87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3037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3041904"/>
            <a:ext cx="7916334" cy="2563029"/>
          </a:xfrm>
        </p:spPr>
        <p:txBody>
          <a:bodyPr>
            <a:normAutofit/>
          </a:bodyPr>
          <a:lstStyle/>
          <a:p>
            <a:pPr>
              <a:buClr>
                <a:srgbClr val="870000"/>
              </a:buClr>
            </a:pPr>
            <a:r>
              <a:rPr lang="en-US" sz="3200" dirty="0" smtClean="0">
                <a:solidFill>
                  <a:schemeClr val="bg2">
                    <a:lumMod val="25000"/>
                  </a:schemeClr>
                </a:solidFill>
              </a:rPr>
              <a:t>Are reactions:</a:t>
            </a:r>
          </a:p>
          <a:p>
            <a:pPr lvl="1">
              <a:buClr>
                <a:srgbClr val="870000"/>
              </a:buClr>
            </a:pPr>
            <a:r>
              <a:rPr lang="en-US" dirty="0" smtClean="0">
                <a:solidFill>
                  <a:schemeClr val="bg2">
                    <a:lumMod val="25000"/>
                  </a:schemeClr>
                </a:solidFill>
              </a:rPr>
              <a:t>Uniform or variable?</a:t>
            </a:r>
          </a:p>
          <a:p>
            <a:pPr lvl="1">
              <a:buClr>
                <a:srgbClr val="870000"/>
              </a:buClr>
            </a:pPr>
            <a:r>
              <a:rPr lang="en-US" dirty="0" smtClean="0">
                <a:solidFill>
                  <a:schemeClr val="bg2">
                    <a:lumMod val="25000"/>
                  </a:schemeClr>
                </a:solidFill>
              </a:rPr>
              <a:t>Against all, most, or rare cells?</a:t>
            </a:r>
          </a:p>
          <a:p>
            <a:pPr lvl="1">
              <a:buClr>
                <a:srgbClr val="870000"/>
              </a:buClr>
            </a:pPr>
            <a:r>
              <a:rPr lang="en-US" dirty="0" smtClean="0">
                <a:solidFill>
                  <a:schemeClr val="bg2">
                    <a:lumMod val="25000"/>
                  </a:schemeClr>
                </a:solidFill>
              </a:rPr>
              <a:t>Present in what phases?</a:t>
            </a:r>
          </a:p>
          <a:p>
            <a:pPr>
              <a:buClr>
                <a:srgbClr val="870000"/>
              </a:buClr>
            </a:pPr>
            <a:endParaRPr lang="en-US" sz="3200" dirty="0" smtClean="0">
              <a:solidFill>
                <a:schemeClr val="bg2">
                  <a:lumMod val="25000"/>
                </a:schemeClr>
              </a:solidFill>
            </a:endParaRPr>
          </a:p>
          <a:p>
            <a:pPr marL="0" indent="0">
              <a:buClr>
                <a:srgbClr val="870000"/>
              </a:buClr>
              <a:buNone/>
            </a:pPr>
            <a:endParaRPr lang="en-US" sz="3200" dirty="0" smtClean="0">
              <a:solidFill>
                <a:schemeClr val="bg2">
                  <a:lumMod val="25000"/>
                </a:schemeClr>
              </a:solidFill>
            </a:endParaRPr>
          </a:p>
          <a:p>
            <a:pPr marL="0" indent="0">
              <a:buClr>
                <a:srgbClr val="870000"/>
              </a:buClr>
              <a:buNone/>
            </a:pPr>
            <a:endParaRPr lang="en-US" sz="3200" dirty="0" smtClean="0">
              <a:solidFill>
                <a:schemeClr val="bg2">
                  <a:lumMod val="25000"/>
                </a:schemeClr>
              </a:solidFill>
            </a:endParaRPr>
          </a:p>
          <a:p>
            <a:pPr marL="0" indent="0">
              <a:buClr>
                <a:srgbClr val="870000"/>
              </a:buClr>
              <a:buNone/>
            </a:pPr>
            <a:endParaRPr lang="en-US" sz="3200" dirty="0" smtClean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461847" y="225084"/>
            <a:ext cx="7427741" cy="68931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b="1" dirty="0" smtClean="0">
                <a:solidFill>
                  <a:schemeClr val="bg2"/>
                </a:solidFill>
              </a:rPr>
              <a:t>Antibody Identification</a:t>
            </a:r>
            <a:endParaRPr lang="en-US" b="1" dirty="0">
              <a:solidFill>
                <a:schemeClr val="bg2"/>
              </a:solidFill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2461846" y="1742987"/>
            <a:ext cx="7427741" cy="68931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b="1" dirty="0" smtClean="0">
                <a:solidFill>
                  <a:srgbClr val="870000"/>
                </a:solidFill>
              </a:rPr>
              <a:t>Pattern</a:t>
            </a:r>
            <a:endParaRPr lang="en-US" b="1" dirty="0">
              <a:solidFill>
                <a:srgbClr val="87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7597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3041904"/>
            <a:ext cx="7916334" cy="2563029"/>
          </a:xfrm>
        </p:spPr>
        <p:txBody>
          <a:bodyPr>
            <a:normAutofit/>
          </a:bodyPr>
          <a:lstStyle/>
          <a:p>
            <a:pPr>
              <a:buClr>
                <a:srgbClr val="870000"/>
              </a:buClr>
            </a:pPr>
            <a:r>
              <a:rPr lang="en-US" sz="3200" dirty="0" smtClean="0">
                <a:solidFill>
                  <a:schemeClr val="bg2">
                    <a:lumMod val="25000"/>
                  </a:schemeClr>
                </a:solidFill>
              </a:rPr>
              <a:t>Uniform reactions suggest a single antibody</a:t>
            </a:r>
          </a:p>
          <a:p>
            <a:pPr>
              <a:buClr>
                <a:srgbClr val="870000"/>
              </a:buClr>
            </a:pPr>
            <a:r>
              <a:rPr lang="en-US" sz="3200" dirty="0" smtClean="0">
                <a:solidFill>
                  <a:schemeClr val="bg2">
                    <a:lumMod val="25000"/>
                  </a:schemeClr>
                </a:solidFill>
              </a:rPr>
              <a:t>Variable reactions suggest either:</a:t>
            </a:r>
          </a:p>
          <a:p>
            <a:pPr lvl="1">
              <a:buClr>
                <a:srgbClr val="870000"/>
              </a:buClr>
            </a:pPr>
            <a:r>
              <a:rPr lang="en-US" dirty="0" smtClean="0">
                <a:solidFill>
                  <a:schemeClr val="bg2">
                    <a:lumMod val="25000"/>
                  </a:schemeClr>
                </a:solidFill>
              </a:rPr>
              <a:t>Multiple antibodies OR</a:t>
            </a:r>
          </a:p>
          <a:p>
            <a:pPr lvl="1">
              <a:buClr>
                <a:srgbClr val="870000"/>
              </a:buClr>
            </a:pPr>
            <a:r>
              <a:rPr lang="en-US" dirty="0" smtClean="0">
                <a:solidFill>
                  <a:schemeClr val="bg2">
                    <a:lumMod val="25000"/>
                  </a:schemeClr>
                </a:solidFill>
              </a:rPr>
              <a:t>Single antibody with dosage</a:t>
            </a:r>
          </a:p>
          <a:p>
            <a:pPr>
              <a:buClr>
                <a:srgbClr val="870000"/>
              </a:buClr>
            </a:pPr>
            <a:endParaRPr lang="en-US" sz="3200" dirty="0" smtClean="0">
              <a:solidFill>
                <a:schemeClr val="bg2">
                  <a:lumMod val="25000"/>
                </a:schemeClr>
              </a:solidFill>
            </a:endParaRPr>
          </a:p>
          <a:p>
            <a:pPr marL="0" indent="0">
              <a:buClr>
                <a:srgbClr val="870000"/>
              </a:buClr>
              <a:buNone/>
            </a:pPr>
            <a:endParaRPr lang="en-US" sz="3200" dirty="0" smtClean="0">
              <a:solidFill>
                <a:schemeClr val="bg2">
                  <a:lumMod val="25000"/>
                </a:schemeClr>
              </a:solidFill>
            </a:endParaRPr>
          </a:p>
          <a:p>
            <a:pPr marL="0" indent="0">
              <a:buClr>
                <a:srgbClr val="870000"/>
              </a:buClr>
              <a:buNone/>
            </a:pPr>
            <a:endParaRPr lang="en-US" sz="3200" dirty="0" smtClean="0">
              <a:solidFill>
                <a:schemeClr val="bg2">
                  <a:lumMod val="25000"/>
                </a:schemeClr>
              </a:solidFill>
            </a:endParaRPr>
          </a:p>
          <a:p>
            <a:pPr marL="0" indent="0">
              <a:buClr>
                <a:srgbClr val="870000"/>
              </a:buClr>
              <a:buNone/>
            </a:pPr>
            <a:endParaRPr lang="en-US" sz="3200" dirty="0" smtClean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461847" y="225084"/>
            <a:ext cx="7427741" cy="68931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b="1" dirty="0" smtClean="0">
                <a:solidFill>
                  <a:schemeClr val="bg2"/>
                </a:solidFill>
              </a:rPr>
              <a:t>Antibody Identification</a:t>
            </a:r>
            <a:endParaRPr lang="en-US" b="1" dirty="0">
              <a:solidFill>
                <a:schemeClr val="bg2"/>
              </a:solidFill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2461846" y="1742987"/>
            <a:ext cx="7427741" cy="68931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b="1" dirty="0" smtClean="0">
                <a:solidFill>
                  <a:srgbClr val="870000"/>
                </a:solidFill>
              </a:rPr>
              <a:t>Variability </a:t>
            </a:r>
            <a:endParaRPr lang="en-US" b="1" dirty="0">
              <a:solidFill>
                <a:srgbClr val="87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5290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3041904"/>
            <a:ext cx="7916334" cy="2563029"/>
          </a:xfrm>
        </p:spPr>
        <p:txBody>
          <a:bodyPr>
            <a:normAutofit/>
          </a:bodyPr>
          <a:lstStyle/>
          <a:p>
            <a:pPr>
              <a:buClr>
                <a:srgbClr val="870000"/>
              </a:buClr>
            </a:pPr>
            <a:r>
              <a:rPr lang="en-US" sz="3200" dirty="0" smtClean="0">
                <a:solidFill>
                  <a:schemeClr val="bg2">
                    <a:lumMod val="25000"/>
                  </a:schemeClr>
                </a:solidFill>
              </a:rPr>
              <a:t>With negative autocontrol…</a:t>
            </a:r>
          </a:p>
          <a:p>
            <a:pPr lvl="1">
              <a:buClr>
                <a:srgbClr val="870000"/>
              </a:buClr>
            </a:pPr>
            <a:r>
              <a:rPr lang="en-US" dirty="0" smtClean="0">
                <a:solidFill>
                  <a:schemeClr val="bg2">
                    <a:lumMod val="25000"/>
                  </a:schemeClr>
                </a:solidFill>
              </a:rPr>
              <a:t>A mixture of reactive and nonreactive cells suggests:</a:t>
            </a:r>
          </a:p>
          <a:p>
            <a:pPr lvl="2">
              <a:buClr>
                <a:srgbClr val="870000"/>
              </a:buClr>
            </a:pPr>
            <a:r>
              <a:rPr lang="en-US" dirty="0" smtClean="0">
                <a:solidFill>
                  <a:schemeClr val="bg2">
                    <a:lumMod val="25000"/>
                  </a:schemeClr>
                </a:solidFill>
              </a:rPr>
              <a:t>A single alloantibody OR</a:t>
            </a:r>
          </a:p>
          <a:p>
            <a:pPr lvl="2">
              <a:buClr>
                <a:srgbClr val="870000"/>
              </a:buClr>
            </a:pPr>
            <a:r>
              <a:rPr lang="en-US" dirty="0" smtClean="0">
                <a:solidFill>
                  <a:schemeClr val="bg2">
                    <a:lumMod val="25000"/>
                  </a:schemeClr>
                </a:solidFill>
              </a:rPr>
              <a:t>Multiple Alloantibodies</a:t>
            </a:r>
          </a:p>
          <a:p>
            <a:pPr lvl="1">
              <a:buClr>
                <a:srgbClr val="870000"/>
              </a:buClr>
            </a:pPr>
            <a:r>
              <a:rPr lang="en-US" dirty="0" smtClean="0">
                <a:solidFill>
                  <a:schemeClr val="bg2">
                    <a:lumMod val="25000"/>
                  </a:schemeClr>
                </a:solidFill>
              </a:rPr>
              <a:t>A single reactive cell suggests: </a:t>
            </a:r>
          </a:p>
          <a:p>
            <a:pPr lvl="2">
              <a:buClr>
                <a:srgbClr val="870000"/>
              </a:buClr>
            </a:pPr>
            <a:r>
              <a:rPr lang="en-US" dirty="0" smtClean="0">
                <a:solidFill>
                  <a:schemeClr val="bg2">
                    <a:lumMod val="25000"/>
                  </a:schemeClr>
                </a:solidFill>
              </a:rPr>
              <a:t>A single alloantibody against a low-prevalence antigen</a:t>
            </a:r>
          </a:p>
          <a:p>
            <a:pPr lvl="2">
              <a:buClr>
                <a:srgbClr val="870000"/>
              </a:buClr>
            </a:pPr>
            <a:endParaRPr lang="en-US" dirty="0" smtClean="0">
              <a:solidFill>
                <a:schemeClr val="bg2">
                  <a:lumMod val="25000"/>
                </a:schemeClr>
              </a:solidFill>
            </a:endParaRPr>
          </a:p>
          <a:p>
            <a:pPr lvl="2">
              <a:buClr>
                <a:srgbClr val="870000"/>
              </a:buClr>
            </a:pPr>
            <a:endParaRPr lang="en-US" dirty="0" smtClean="0">
              <a:solidFill>
                <a:schemeClr val="bg2">
                  <a:lumMod val="25000"/>
                </a:schemeClr>
              </a:solidFill>
            </a:endParaRPr>
          </a:p>
          <a:p>
            <a:pPr>
              <a:buClr>
                <a:srgbClr val="870000"/>
              </a:buClr>
            </a:pPr>
            <a:endParaRPr lang="en-US" sz="3200" dirty="0" smtClean="0">
              <a:solidFill>
                <a:schemeClr val="bg2">
                  <a:lumMod val="25000"/>
                </a:schemeClr>
              </a:solidFill>
            </a:endParaRPr>
          </a:p>
          <a:p>
            <a:pPr marL="0" indent="0">
              <a:buClr>
                <a:srgbClr val="870000"/>
              </a:buClr>
              <a:buNone/>
            </a:pPr>
            <a:endParaRPr lang="en-US" sz="3200" dirty="0" smtClean="0">
              <a:solidFill>
                <a:schemeClr val="bg2">
                  <a:lumMod val="25000"/>
                </a:schemeClr>
              </a:solidFill>
            </a:endParaRPr>
          </a:p>
          <a:p>
            <a:pPr marL="0" indent="0">
              <a:buClr>
                <a:srgbClr val="870000"/>
              </a:buClr>
              <a:buNone/>
            </a:pPr>
            <a:endParaRPr lang="en-US" sz="3200" dirty="0" smtClean="0">
              <a:solidFill>
                <a:schemeClr val="bg2">
                  <a:lumMod val="25000"/>
                </a:schemeClr>
              </a:solidFill>
            </a:endParaRPr>
          </a:p>
          <a:p>
            <a:pPr marL="0" indent="0">
              <a:buClr>
                <a:srgbClr val="870000"/>
              </a:buClr>
              <a:buNone/>
            </a:pPr>
            <a:endParaRPr lang="en-US" sz="3200" dirty="0" smtClean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461847" y="225084"/>
            <a:ext cx="7427741" cy="68931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b="1" dirty="0" smtClean="0">
                <a:solidFill>
                  <a:schemeClr val="bg2"/>
                </a:solidFill>
              </a:rPr>
              <a:t>Antibody Identification</a:t>
            </a:r>
            <a:endParaRPr lang="en-US" b="1" dirty="0">
              <a:solidFill>
                <a:schemeClr val="bg2"/>
              </a:solidFill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2461846" y="1742987"/>
            <a:ext cx="7427741" cy="68931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b="1" dirty="0" smtClean="0">
                <a:solidFill>
                  <a:srgbClr val="870000"/>
                </a:solidFill>
              </a:rPr>
              <a:t>Cells Reactive</a:t>
            </a:r>
            <a:endParaRPr lang="en-US" b="1" dirty="0">
              <a:solidFill>
                <a:srgbClr val="87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3076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27" t="3314" r="17866" b="34300"/>
          <a:stretch/>
        </p:blipFill>
        <p:spPr>
          <a:xfrm>
            <a:off x="2570368" y="2759156"/>
            <a:ext cx="9139032" cy="375912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2579893" y="2778125"/>
            <a:ext cx="8416946" cy="400504"/>
          </a:xfrm>
          <a:prstGeom prst="rect">
            <a:avLst/>
          </a:prstGeom>
          <a:noFill/>
          <a:ln w="38100">
            <a:solidFill>
              <a:srgbClr val="FF3B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2579893" y="2371392"/>
            <a:ext cx="1725407" cy="378279"/>
          </a:xfrm>
          <a:prstGeom prst="rect">
            <a:avLst/>
          </a:prstGeom>
          <a:solidFill>
            <a:srgbClr val="92D050"/>
          </a:solidFill>
          <a:ln w="381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 smtClean="0">
                <a:solidFill>
                  <a:schemeClr val="tx1"/>
                </a:solidFill>
              </a:rPr>
              <a:t>37 C and AHG</a:t>
            </a:r>
            <a:endParaRPr lang="en-US" sz="1100" dirty="0">
              <a:solidFill>
                <a:schemeClr val="tx1"/>
              </a:solidFill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6131141" y="400078"/>
            <a:ext cx="2017485" cy="377372"/>
          </a:xfrm>
          <a:prstGeom prst="roundRect">
            <a:avLst/>
          </a:prstGeom>
          <a:solidFill>
            <a:schemeClr val="bg1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dirty="0" smtClean="0">
                <a:solidFill>
                  <a:schemeClr val="tx1"/>
                </a:solidFill>
              </a:rPr>
              <a:t>37/AHG:  Rh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4305300" y="2371391"/>
            <a:ext cx="3187700" cy="378279"/>
          </a:xfrm>
          <a:prstGeom prst="rect">
            <a:avLst/>
          </a:prstGeom>
          <a:solidFill>
            <a:srgbClr val="FF7C80"/>
          </a:solidFill>
          <a:ln w="381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 smtClean="0">
                <a:solidFill>
                  <a:schemeClr val="tx1"/>
                </a:solidFill>
              </a:rPr>
              <a:t>AHG Only</a:t>
            </a:r>
            <a:endParaRPr lang="en-US" sz="1100" dirty="0">
              <a:solidFill>
                <a:schemeClr val="tx1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8239214" y="2371390"/>
            <a:ext cx="463550" cy="378279"/>
          </a:xfrm>
          <a:prstGeom prst="rect">
            <a:avLst/>
          </a:prstGeom>
          <a:solidFill>
            <a:srgbClr val="FF7C80"/>
          </a:solidFill>
          <a:ln w="381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 smtClean="0">
                <a:solidFill>
                  <a:schemeClr val="tx1"/>
                </a:solidFill>
              </a:rPr>
              <a:t>AHG</a:t>
            </a:r>
            <a:endParaRPr lang="en-US" sz="1100" dirty="0">
              <a:solidFill>
                <a:schemeClr val="tx1"/>
              </a:solidFill>
            </a:endParaRPr>
          </a:p>
        </p:txBody>
      </p:sp>
      <p:sp>
        <p:nvSpPr>
          <p:cNvPr id="15" name="Rounded Rectangle 14"/>
          <p:cNvSpPr/>
          <p:nvPr/>
        </p:nvSpPr>
        <p:spPr>
          <a:xfrm>
            <a:off x="6131140" y="796419"/>
            <a:ext cx="2017485" cy="377372"/>
          </a:xfrm>
          <a:prstGeom prst="roundRect">
            <a:avLst/>
          </a:prstGeom>
          <a:solidFill>
            <a:schemeClr val="bg1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dirty="0" smtClean="0">
                <a:solidFill>
                  <a:schemeClr val="tx1"/>
                </a:solidFill>
              </a:rPr>
              <a:t>AHG:        K, </a:t>
            </a:r>
            <a:r>
              <a:rPr lang="en-US" sz="1600" dirty="0" err="1" smtClean="0">
                <a:solidFill>
                  <a:schemeClr val="tx1"/>
                </a:solidFill>
              </a:rPr>
              <a:t>Fy</a:t>
            </a:r>
            <a:r>
              <a:rPr lang="en-US" sz="1600" dirty="0" smtClean="0">
                <a:solidFill>
                  <a:schemeClr val="tx1"/>
                </a:solidFill>
              </a:rPr>
              <a:t>, </a:t>
            </a:r>
            <a:r>
              <a:rPr lang="en-US" sz="1600" dirty="0" err="1" smtClean="0">
                <a:solidFill>
                  <a:schemeClr val="tx1"/>
                </a:solidFill>
              </a:rPr>
              <a:t>Jk</a:t>
            </a:r>
            <a:r>
              <a:rPr lang="en-US" sz="1600" dirty="0" smtClean="0">
                <a:solidFill>
                  <a:schemeClr val="tx1"/>
                </a:solidFill>
              </a:rPr>
              <a:t>, S/s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9507219" y="2371390"/>
            <a:ext cx="1489619" cy="378279"/>
          </a:xfrm>
          <a:prstGeom prst="rect">
            <a:avLst/>
          </a:prstGeom>
          <a:solidFill>
            <a:srgbClr val="FF99FF"/>
          </a:solidFill>
          <a:ln w="381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 smtClean="0">
                <a:solidFill>
                  <a:schemeClr val="tx1"/>
                </a:solidFill>
              </a:rPr>
              <a:t>Var.</a:t>
            </a:r>
            <a:endParaRPr lang="en-US" sz="1100" dirty="0">
              <a:solidFill>
                <a:schemeClr val="tx1"/>
              </a:solidFill>
            </a:endParaRPr>
          </a:p>
        </p:txBody>
      </p:sp>
      <p:sp>
        <p:nvSpPr>
          <p:cNvPr id="17" name="Rounded Rectangle 16"/>
          <p:cNvSpPr/>
          <p:nvPr/>
        </p:nvSpPr>
        <p:spPr>
          <a:xfrm>
            <a:off x="6131140" y="1192760"/>
            <a:ext cx="2017485" cy="377372"/>
          </a:xfrm>
          <a:prstGeom prst="roundRect">
            <a:avLst/>
          </a:prstGeom>
          <a:solidFill>
            <a:schemeClr val="bg1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dirty="0" smtClean="0">
                <a:solidFill>
                  <a:schemeClr val="tx1"/>
                </a:solidFill>
              </a:rPr>
              <a:t>Variable:  Lu, </a:t>
            </a:r>
            <a:r>
              <a:rPr lang="en-US" sz="1600" dirty="0" err="1" smtClean="0">
                <a:solidFill>
                  <a:schemeClr val="tx1"/>
                </a:solidFill>
              </a:rPr>
              <a:t>Xg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7498656" y="2372340"/>
            <a:ext cx="743823" cy="378279"/>
          </a:xfrm>
          <a:prstGeom prst="rect">
            <a:avLst/>
          </a:prstGeom>
          <a:solidFill>
            <a:srgbClr val="00CCFF"/>
          </a:solidFill>
          <a:ln w="381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 smtClean="0">
                <a:solidFill>
                  <a:schemeClr val="tx1"/>
                </a:solidFill>
              </a:rPr>
              <a:t>RT</a:t>
            </a:r>
            <a:endParaRPr lang="en-US" sz="1100" dirty="0">
              <a:solidFill>
                <a:schemeClr val="tx1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8702764" y="2374324"/>
            <a:ext cx="804455" cy="378279"/>
          </a:xfrm>
          <a:prstGeom prst="rect">
            <a:avLst/>
          </a:prstGeom>
          <a:solidFill>
            <a:srgbClr val="00CCFF"/>
          </a:solidFill>
          <a:ln w="381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 smtClean="0">
                <a:solidFill>
                  <a:schemeClr val="tx1"/>
                </a:solidFill>
              </a:rPr>
              <a:t>RT</a:t>
            </a:r>
            <a:endParaRPr lang="en-US" sz="1100" dirty="0">
              <a:solidFill>
                <a:schemeClr val="tx1"/>
              </a:solidFill>
            </a:endParaRPr>
          </a:p>
        </p:txBody>
      </p:sp>
      <p:sp>
        <p:nvSpPr>
          <p:cNvPr id="20" name="Rounded Rectangle 19"/>
          <p:cNvSpPr/>
          <p:nvPr/>
        </p:nvSpPr>
        <p:spPr>
          <a:xfrm>
            <a:off x="6131140" y="1589101"/>
            <a:ext cx="2017485" cy="377372"/>
          </a:xfrm>
          <a:prstGeom prst="roundRect">
            <a:avLst/>
          </a:prstGeom>
          <a:solidFill>
            <a:schemeClr val="bg1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dirty="0" smtClean="0">
                <a:solidFill>
                  <a:schemeClr val="tx1"/>
                </a:solidFill>
              </a:rPr>
              <a:t>IS (RT):     Le, MN, P</a:t>
            </a:r>
            <a:endParaRPr lang="en-US" sz="1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8691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2461847" y="225084"/>
            <a:ext cx="7427741" cy="68931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b="1" dirty="0" smtClean="0">
                <a:solidFill>
                  <a:schemeClr val="bg2"/>
                </a:solidFill>
              </a:rPr>
              <a:t>Antibody Identification</a:t>
            </a:r>
            <a:endParaRPr lang="en-US" b="1" dirty="0">
              <a:solidFill>
                <a:schemeClr val="bg2"/>
              </a:solidFill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1061252" y="1613860"/>
            <a:ext cx="1522292" cy="548768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tx1"/>
                </a:solidFill>
              </a:rPr>
              <a:t>AC neg</a:t>
            </a:r>
            <a:endParaRPr lang="en-US" sz="2400" b="1" dirty="0">
              <a:solidFill>
                <a:schemeClr val="tx1"/>
              </a:solidFill>
            </a:endParaRPr>
          </a:p>
        </p:txBody>
      </p:sp>
      <p:grpSp>
        <p:nvGrpSpPr>
          <p:cNvPr id="47" name="Group 46"/>
          <p:cNvGrpSpPr/>
          <p:nvPr/>
        </p:nvGrpSpPr>
        <p:grpSpPr>
          <a:xfrm>
            <a:off x="2038887" y="2159203"/>
            <a:ext cx="8353024" cy="3959557"/>
            <a:chOff x="2053401" y="2522061"/>
            <a:chExt cx="8353024" cy="3959557"/>
          </a:xfrm>
        </p:grpSpPr>
        <p:cxnSp>
          <p:nvCxnSpPr>
            <p:cNvPr id="45" name="Straight Connector 44"/>
            <p:cNvCxnSpPr/>
            <p:nvPr/>
          </p:nvCxnSpPr>
          <p:spPr>
            <a:xfrm flipH="1">
              <a:off x="9462214" y="5084895"/>
              <a:ext cx="1" cy="566989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/>
            <p:cNvCxnSpPr>
              <a:stCxn id="12" idx="2"/>
            </p:cNvCxnSpPr>
            <p:nvPr/>
          </p:nvCxnSpPr>
          <p:spPr>
            <a:xfrm flipH="1">
              <a:off x="7443435" y="5084895"/>
              <a:ext cx="1" cy="566989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/>
            <p:cNvCxnSpPr>
              <a:stCxn id="10" idx="2"/>
              <a:endCxn id="14" idx="0"/>
            </p:cNvCxnSpPr>
            <p:nvPr/>
          </p:nvCxnSpPr>
          <p:spPr>
            <a:xfrm>
              <a:off x="2997612" y="5084033"/>
              <a:ext cx="0" cy="556531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/>
            <p:cNvCxnSpPr/>
            <p:nvPr/>
          </p:nvCxnSpPr>
          <p:spPr>
            <a:xfrm>
              <a:off x="5074062" y="5084033"/>
              <a:ext cx="0" cy="556531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/>
            <p:cNvCxnSpPr/>
            <p:nvPr/>
          </p:nvCxnSpPr>
          <p:spPr>
            <a:xfrm>
              <a:off x="8965454" y="4228866"/>
              <a:ext cx="496761" cy="298574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/>
            <p:cNvCxnSpPr/>
            <p:nvPr/>
          </p:nvCxnSpPr>
          <p:spPr>
            <a:xfrm flipH="1">
              <a:off x="7335879" y="4268560"/>
              <a:ext cx="480754" cy="298574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Rounded Rectangle 11"/>
            <p:cNvSpPr/>
            <p:nvPr/>
          </p:nvSpPr>
          <p:spPr>
            <a:xfrm>
              <a:off x="6808935" y="4487746"/>
              <a:ext cx="1269002" cy="597149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 smtClean="0">
                  <a:solidFill>
                    <a:schemeClr val="tx1"/>
                  </a:solidFill>
                </a:rPr>
                <a:t>All  +</a:t>
              </a:r>
              <a:endParaRPr lang="en-US" sz="2400" b="1" dirty="0">
                <a:solidFill>
                  <a:schemeClr val="tx1"/>
                </a:solidFill>
              </a:endParaRPr>
            </a:p>
          </p:txBody>
        </p:sp>
        <p:sp>
          <p:nvSpPr>
            <p:cNvPr id="13" name="Rounded Rectangle 12"/>
            <p:cNvSpPr/>
            <p:nvPr/>
          </p:nvSpPr>
          <p:spPr>
            <a:xfrm>
              <a:off x="8827714" y="4486884"/>
              <a:ext cx="1269002" cy="597149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 smtClean="0">
                  <a:solidFill>
                    <a:schemeClr val="tx1"/>
                  </a:solidFill>
                </a:rPr>
                <a:t>+ &amp;  -</a:t>
              </a:r>
              <a:endParaRPr lang="en-US" sz="2400" b="1" dirty="0">
                <a:solidFill>
                  <a:schemeClr val="tx1"/>
                </a:solidFill>
              </a:endParaRPr>
            </a:p>
          </p:txBody>
        </p:sp>
        <p:cxnSp>
          <p:nvCxnSpPr>
            <p:cNvPr id="34" name="Straight Connector 33"/>
            <p:cNvCxnSpPr/>
            <p:nvPr/>
          </p:nvCxnSpPr>
          <p:spPr>
            <a:xfrm>
              <a:off x="4527866" y="4209692"/>
              <a:ext cx="496761" cy="298574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 flipH="1">
              <a:off x="2938240" y="4255836"/>
              <a:ext cx="480754" cy="298574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>
              <a:off x="7043300" y="3326727"/>
              <a:ext cx="1029446" cy="449569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 flipH="1">
              <a:off x="4455319" y="3326727"/>
              <a:ext cx="881983" cy="435648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Rounded Rectangle 6"/>
            <p:cNvSpPr/>
            <p:nvPr/>
          </p:nvSpPr>
          <p:spPr>
            <a:xfrm>
              <a:off x="5308133" y="2522061"/>
              <a:ext cx="1735167" cy="861181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 smtClean="0">
                  <a:solidFill>
                    <a:schemeClr val="tx1"/>
                  </a:solidFill>
                </a:rPr>
                <a:t>Uniform</a:t>
              </a:r>
              <a:endParaRPr lang="en-US" sz="2400" b="1" dirty="0">
                <a:solidFill>
                  <a:schemeClr val="tx1"/>
                </a:solidFill>
              </a:endParaRPr>
            </a:p>
          </p:txBody>
        </p:sp>
        <p:sp>
          <p:nvSpPr>
            <p:cNvPr id="8" name="Rounded Rectangle 7"/>
            <p:cNvSpPr/>
            <p:nvPr/>
          </p:nvSpPr>
          <p:spPr>
            <a:xfrm>
              <a:off x="3365592" y="3671411"/>
              <a:ext cx="1269002" cy="597149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 smtClean="0">
                  <a:solidFill>
                    <a:schemeClr val="tx1"/>
                  </a:solidFill>
                </a:rPr>
                <a:t>Warm</a:t>
              </a:r>
              <a:endParaRPr lang="en-US" sz="2400" b="1" dirty="0">
                <a:solidFill>
                  <a:schemeClr val="tx1"/>
                </a:solidFill>
              </a:endParaRPr>
            </a:p>
          </p:txBody>
        </p:sp>
        <p:sp>
          <p:nvSpPr>
            <p:cNvPr id="9" name="Rounded Rectangle 8"/>
            <p:cNvSpPr/>
            <p:nvPr/>
          </p:nvSpPr>
          <p:spPr>
            <a:xfrm>
              <a:off x="7766593" y="3671411"/>
              <a:ext cx="1269002" cy="597149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 smtClean="0">
                  <a:solidFill>
                    <a:schemeClr val="tx1"/>
                  </a:solidFill>
                </a:rPr>
                <a:t>Cold</a:t>
              </a:r>
              <a:endParaRPr lang="en-US" sz="2400" b="1" dirty="0">
                <a:solidFill>
                  <a:schemeClr val="tx1"/>
                </a:solidFill>
              </a:endParaRPr>
            </a:p>
          </p:txBody>
        </p:sp>
        <p:sp>
          <p:nvSpPr>
            <p:cNvPr id="10" name="Rounded Rectangle 9"/>
            <p:cNvSpPr/>
            <p:nvPr/>
          </p:nvSpPr>
          <p:spPr>
            <a:xfrm>
              <a:off x="2363111" y="4486884"/>
              <a:ext cx="1269002" cy="597149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 smtClean="0">
                  <a:solidFill>
                    <a:schemeClr val="tx1"/>
                  </a:solidFill>
                </a:rPr>
                <a:t>All  +</a:t>
              </a:r>
              <a:endParaRPr lang="en-US" sz="2400" b="1" dirty="0">
                <a:solidFill>
                  <a:schemeClr val="tx1"/>
                </a:solidFill>
              </a:endParaRPr>
            </a:p>
          </p:txBody>
        </p:sp>
        <p:sp>
          <p:nvSpPr>
            <p:cNvPr id="11" name="Rounded Rectangle 10"/>
            <p:cNvSpPr/>
            <p:nvPr/>
          </p:nvSpPr>
          <p:spPr>
            <a:xfrm>
              <a:off x="4421295" y="4486884"/>
              <a:ext cx="1269002" cy="597149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 smtClean="0">
                  <a:solidFill>
                    <a:schemeClr val="tx1"/>
                  </a:solidFill>
                </a:rPr>
                <a:t>+  &amp;  -</a:t>
              </a:r>
              <a:endParaRPr lang="en-US" sz="2400" b="1" dirty="0">
                <a:solidFill>
                  <a:schemeClr val="tx1"/>
                </a:solidFill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2053401" y="5640564"/>
              <a:ext cx="1888421" cy="82973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53975" indent="-53975">
                <a:buAutoNum type="arabicPeriod"/>
              </a:pPr>
              <a:r>
                <a:rPr lang="en-US" sz="1200" dirty="0" smtClean="0">
                  <a:solidFill>
                    <a:schemeClr val="tx1"/>
                  </a:solidFill>
                </a:rPr>
                <a:t>IgG allo vs high prev</a:t>
              </a:r>
            </a:p>
            <a:p>
              <a:pPr marL="53975" indent="-53975">
                <a:buAutoNum type="arabicPeriod"/>
              </a:pPr>
              <a:r>
                <a:rPr lang="en-US" sz="1200" dirty="0" smtClean="0">
                  <a:solidFill>
                    <a:schemeClr val="tx1"/>
                  </a:solidFill>
                </a:rPr>
                <a:t>Multiple IgG allos</a:t>
              </a:r>
            </a:p>
            <a:p>
              <a:pPr marL="53975" indent="-53975">
                <a:buAutoNum type="arabicPeriod"/>
              </a:pPr>
              <a:r>
                <a:rPr lang="en-US" sz="1200" dirty="0" smtClean="0">
                  <a:solidFill>
                    <a:schemeClr val="tx1"/>
                  </a:solidFill>
                </a:rPr>
                <a:t>HTLA-like</a:t>
              </a:r>
              <a:endParaRPr lang="en-US" sz="1200" dirty="0">
                <a:solidFill>
                  <a:schemeClr val="tx1"/>
                </a:solidFill>
              </a:endParaRPr>
            </a:p>
          </p:txBody>
        </p:sp>
        <p:sp>
          <p:nvSpPr>
            <p:cNvPr id="15" name="Rectangle 14"/>
            <p:cNvSpPr/>
            <p:nvPr/>
          </p:nvSpPr>
          <p:spPr>
            <a:xfrm>
              <a:off x="4113828" y="5640564"/>
              <a:ext cx="1888421" cy="82973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53975" indent="-53975">
                <a:buAutoNum type="arabicPeriod"/>
              </a:pPr>
              <a:r>
                <a:rPr lang="en-US" sz="1200" dirty="0" smtClean="0">
                  <a:solidFill>
                    <a:schemeClr val="tx1"/>
                  </a:solidFill>
                </a:rPr>
                <a:t>Single IgG allo</a:t>
              </a:r>
            </a:p>
            <a:p>
              <a:pPr marL="53975" indent="-53975">
                <a:buAutoNum type="arabicPeriod"/>
              </a:pPr>
              <a:r>
                <a:rPr lang="en-US" sz="1200" dirty="0" smtClean="0">
                  <a:solidFill>
                    <a:schemeClr val="tx1"/>
                  </a:solidFill>
                </a:rPr>
                <a:t>Multiple IgG allos</a:t>
              </a:r>
              <a:endParaRPr lang="en-US" sz="1200" dirty="0">
                <a:solidFill>
                  <a:schemeClr val="tx1"/>
                </a:solidFill>
              </a:endParaRPr>
            </a:p>
          </p:txBody>
        </p:sp>
        <p:sp>
          <p:nvSpPr>
            <p:cNvPr id="16" name="Rectangle 15"/>
            <p:cNvSpPr/>
            <p:nvPr/>
          </p:nvSpPr>
          <p:spPr>
            <a:xfrm>
              <a:off x="6499225" y="5651884"/>
              <a:ext cx="1888421" cy="82973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1200" dirty="0" smtClean="0">
                  <a:solidFill>
                    <a:schemeClr val="tx1"/>
                  </a:solidFill>
                </a:rPr>
                <a:t>1. IgM </a:t>
              </a:r>
              <a:r>
                <a:rPr lang="en-US" sz="1200" dirty="0" err="1" smtClean="0">
                  <a:solidFill>
                    <a:schemeClr val="tx1"/>
                  </a:solidFill>
                </a:rPr>
                <a:t>allo</a:t>
              </a:r>
              <a:r>
                <a:rPr lang="en-US" sz="1200" dirty="0" smtClean="0">
                  <a:solidFill>
                    <a:schemeClr val="tx1"/>
                  </a:solidFill>
                </a:rPr>
                <a:t> vs high prev</a:t>
              </a:r>
              <a:endParaRPr lang="en-US" sz="1200" dirty="0">
                <a:solidFill>
                  <a:schemeClr val="tx1"/>
                </a:solidFill>
              </a:endParaRPr>
            </a:p>
          </p:txBody>
        </p:sp>
        <p:sp>
          <p:nvSpPr>
            <p:cNvPr id="17" name="Rectangle 16"/>
            <p:cNvSpPr/>
            <p:nvPr/>
          </p:nvSpPr>
          <p:spPr>
            <a:xfrm>
              <a:off x="8518004" y="5640564"/>
              <a:ext cx="1888421" cy="82973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53975" indent="-53975">
                <a:buAutoNum type="arabicPeriod"/>
              </a:pPr>
              <a:r>
                <a:rPr lang="en-US" sz="1200" dirty="0" smtClean="0">
                  <a:solidFill>
                    <a:schemeClr val="tx1"/>
                  </a:solidFill>
                </a:rPr>
                <a:t>Single IgM allo</a:t>
              </a:r>
            </a:p>
            <a:p>
              <a:pPr marL="53975" indent="-53975">
                <a:buAutoNum type="arabicPeriod"/>
              </a:pPr>
              <a:r>
                <a:rPr lang="en-US" sz="1200" dirty="0" smtClean="0">
                  <a:solidFill>
                    <a:schemeClr val="tx1"/>
                  </a:solidFill>
                </a:rPr>
                <a:t>Multiple IgM allos</a:t>
              </a:r>
              <a:endParaRPr lang="en-US" sz="1200" dirty="0">
                <a:solidFill>
                  <a:schemeClr val="tx1"/>
                </a:solidFill>
              </a:endParaRPr>
            </a:p>
          </p:txBody>
        </p:sp>
      </p:grpSp>
      <p:sp>
        <p:nvSpPr>
          <p:cNvPr id="27" name="Right Arrow 26"/>
          <p:cNvSpPr/>
          <p:nvPr/>
        </p:nvSpPr>
        <p:spPr>
          <a:xfrm rot="16200000">
            <a:off x="4803078" y="6238914"/>
            <a:ext cx="484351" cy="512395"/>
          </a:xfrm>
          <a:prstGeom prst="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ight Arrow 28"/>
          <p:cNvSpPr/>
          <p:nvPr/>
        </p:nvSpPr>
        <p:spPr>
          <a:xfrm rot="16200000">
            <a:off x="9296332" y="6238913"/>
            <a:ext cx="484351" cy="512395"/>
          </a:xfrm>
          <a:prstGeom prst="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4966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9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2461847" y="225084"/>
            <a:ext cx="7427741" cy="68931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b="1" dirty="0" smtClean="0">
                <a:solidFill>
                  <a:schemeClr val="bg2"/>
                </a:solidFill>
              </a:rPr>
              <a:t>Antibody Identification</a:t>
            </a:r>
            <a:endParaRPr lang="en-US" b="1" dirty="0">
              <a:solidFill>
                <a:schemeClr val="bg2"/>
              </a:solidFill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1046738" y="1671918"/>
            <a:ext cx="1522292" cy="548768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tx1"/>
                </a:solidFill>
              </a:rPr>
              <a:t>AC neg</a:t>
            </a:r>
            <a:endParaRPr lang="en-US" sz="2400" b="1" dirty="0">
              <a:solidFill>
                <a:schemeClr val="tx1"/>
              </a:solidFill>
            </a:endParaRPr>
          </a:p>
        </p:txBody>
      </p:sp>
      <p:grpSp>
        <p:nvGrpSpPr>
          <p:cNvPr id="18" name="Group 17"/>
          <p:cNvGrpSpPr/>
          <p:nvPr/>
        </p:nvGrpSpPr>
        <p:grpSpPr>
          <a:xfrm>
            <a:off x="1743853" y="2192193"/>
            <a:ext cx="9257977" cy="3713442"/>
            <a:chOff x="1772881" y="2496993"/>
            <a:chExt cx="9257977" cy="3713442"/>
          </a:xfrm>
        </p:grpSpPr>
        <p:cxnSp>
          <p:nvCxnSpPr>
            <p:cNvPr id="36" name="Straight Connector 35"/>
            <p:cNvCxnSpPr/>
            <p:nvPr/>
          </p:nvCxnSpPr>
          <p:spPr>
            <a:xfrm flipH="1" flipV="1">
              <a:off x="8401094" y="2966904"/>
              <a:ext cx="1175664" cy="10668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/>
            <p:nvPr/>
          </p:nvCxnSpPr>
          <p:spPr>
            <a:xfrm flipH="1">
              <a:off x="6866699" y="2959943"/>
              <a:ext cx="677658" cy="6961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 flipH="1">
              <a:off x="2717090" y="5056464"/>
              <a:ext cx="1" cy="566989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 flipH="1">
              <a:off x="6179449" y="4098477"/>
              <a:ext cx="1" cy="566989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/>
            <p:cNvCxnSpPr/>
            <p:nvPr/>
          </p:nvCxnSpPr>
          <p:spPr>
            <a:xfrm flipH="1">
              <a:off x="6172517" y="4907348"/>
              <a:ext cx="1" cy="566989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/>
            <p:nvPr/>
          </p:nvCxnSpPr>
          <p:spPr>
            <a:xfrm flipH="1">
              <a:off x="9764756" y="4979106"/>
              <a:ext cx="1" cy="566989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/>
            <p:cNvCxnSpPr/>
            <p:nvPr/>
          </p:nvCxnSpPr>
          <p:spPr>
            <a:xfrm>
              <a:off x="6190251" y="3380421"/>
              <a:ext cx="0" cy="556531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/>
            <p:cNvCxnSpPr/>
            <p:nvPr/>
          </p:nvCxnSpPr>
          <p:spPr>
            <a:xfrm>
              <a:off x="8965454" y="4228866"/>
              <a:ext cx="496761" cy="298574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 flipH="1">
              <a:off x="2938240" y="4255836"/>
              <a:ext cx="480754" cy="298574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>
              <a:off x="7043300" y="3326727"/>
              <a:ext cx="1029446" cy="449569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 flipH="1">
              <a:off x="4455319" y="3326727"/>
              <a:ext cx="881983" cy="435648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Rounded Rectangle 6"/>
            <p:cNvSpPr/>
            <p:nvPr/>
          </p:nvSpPr>
          <p:spPr>
            <a:xfrm>
              <a:off x="5308133" y="2522061"/>
              <a:ext cx="1735167" cy="861181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 smtClean="0">
                  <a:solidFill>
                    <a:schemeClr val="tx1"/>
                  </a:solidFill>
                </a:rPr>
                <a:t>Uniform</a:t>
              </a:r>
              <a:endParaRPr lang="en-US" sz="2400" b="1" dirty="0">
                <a:solidFill>
                  <a:schemeClr val="tx1"/>
                </a:solidFill>
              </a:endParaRPr>
            </a:p>
          </p:txBody>
        </p:sp>
        <p:sp>
          <p:nvSpPr>
            <p:cNvPr id="8" name="Rounded Rectangle 7"/>
            <p:cNvSpPr/>
            <p:nvPr/>
          </p:nvSpPr>
          <p:spPr>
            <a:xfrm>
              <a:off x="3365592" y="3671411"/>
              <a:ext cx="1269002" cy="597149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 smtClean="0">
                  <a:solidFill>
                    <a:schemeClr val="tx1"/>
                  </a:solidFill>
                </a:rPr>
                <a:t>Warm</a:t>
              </a:r>
              <a:endParaRPr lang="en-US" sz="2400" b="1" dirty="0">
                <a:solidFill>
                  <a:schemeClr val="tx1"/>
                </a:solidFill>
              </a:endParaRPr>
            </a:p>
          </p:txBody>
        </p:sp>
        <p:sp>
          <p:nvSpPr>
            <p:cNvPr id="9" name="Rounded Rectangle 8"/>
            <p:cNvSpPr/>
            <p:nvPr/>
          </p:nvSpPr>
          <p:spPr>
            <a:xfrm>
              <a:off x="7766593" y="3671411"/>
              <a:ext cx="1269002" cy="597149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 smtClean="0">
                  <a:solidFill>
                    <a:schemeClr val="tx1"/>
                  </a:solidFill>
                </a:rPr>
                <a:t>Cold</a:t>
              </a:r>
              <a:endParaRPr lang="en-US" sz="2400" b="1" dirty="0">
                <a:solidFill>
                  <a:schemeClr val="tx1"/>
                </a:solidFill>
              </a:endParaRPr>
            </a:p>
          </p:txBody>
        </p:sp>
        <p:sp>
          <p:nvSpPr>
            <p:cNvPr id="10" name="Rounded Rectangle 9"/>
            <p:cNvSpPr/>
            <p:nvPr/>
          </p:nvSpPr>
          <p:spPr>
            <a:xfrm>
              <a:off x="1841734" y="4471138"/>
              <a:ext cx="1750717" cy="597149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b="1" dirty="0" smtClean="0">
                  <a:solidFill>
                    <a:schemeClr val="tx1"/>
                  </a:solidFill>
                </a:rPr>
                <a:t>Many/most +</a:t>
              </a:r>
              <a:endParaRPr lang="en-US" sz="2000" b="1" dirty="0">
                <a:solidFill>
                  <a:schemeClr val="tx1"/>
                </a:solidFill>
              </a:endParaRPr>
            </a:p>
          </p:txBody>
        </p:sp>
        <p:sp>
          <p:nvSpPr>
            <p:cNvPr id="11" name="Rounded Rectangle 10"/>
            <p:cNvSpPr/>
            <p:nvPr/>
          </p:nvSpPr>
          <p:spPr>
            <a:xfrm>
              <a:off x="5566092" y="3658687"/>
              <a:ext cx="1269002" cy="597149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b="1" dirty="0" smtClean="0">
                  <a:solidFill>
                    <a:schemeClr val="tx1"/>
                  </a:solidFill>
                </a:rPr>
                <a:t>Warm/Cold</a:t>
              </a:r>
              <a:endParaRPr lang="en-US" sz="1600" b="1" dirty="0">
                <a:solidFill>
                  <a:schemeClr val="tx1"/>
                </a:solidFill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1772881" y="5380701"/>
              <a:ext cx="1888421" cy="82973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53975" indent="-53975">
                <a:buAutoNum type="arabicPeriod"/>
                <a:tabLst>
                  <a:tab pos="114300" algn="l"/>
                </a:tabLst>
              </a:pPr>
              <a:r>
                <a:rPr lang="en-US" sz="1100" dirty="0" smtClean="0">
                  <a:solidFill>
                    <a:schemeClr val="tx1"/>
                  </a:solidFill>
                </a:rPr>
                <a:t>Multiple IgG allos</a:t>
              </a:r>
            </a:p>
            <a:p>
              <a:pPr marL="53975" indent="-53975">
                <a:buAutoNum type="arabicPeriod"/>
                <a:tabLst>
                  <a:tab pos="114300" algn="l"/>
                </a:tabLst>
              </a:pPr>
              <a:r>
                <a:rPr lang="en-US" sz="1100" dirty="0" smtClean="0">
                  <a:solidFill>
                    <a:schemeClr val="tx1"/>
                  </a:solidFill>
                </a:rPr>
                <a:t>Single IgG allo (dosage)</a:t>
              </a:r>
              <a:endParaRPr lang="en-US" sz="1100" dirty="0">
                <a:solidFill>
                  <a:schemeClr val="tx1"/>
                </a:solidFill>
              </a:endParaRPr>
            </a:p>
          </p:txBody>
        </p:sp>
        <p:sp>
          <p:nvSpPr>
            <p:cNvPr id="15" name="Rectangle 14"/>
            <p:cNvSpPr/>
            <p:nvPr/>
          </p:nvSpPr>
          <p:spPr>
            <a:xfrm>
              <a:off x="5231505" y="5380701"/>
              <a:ext cx="1888421" cy="82973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14300" indent="-114300">
                <a:buAutoNum type="arabicPeriod"/>
              </a:pPr>
              <a:r>
                <a:rPr lang="en-US" sz="1100" dirty="0" smtClean="0">
                  <a:solidFill>
                    <a:schemeClr val="tx1"/>
                  </a:solidFill>
                </a:rPr>
                <a:t>IgG/IgM allos (multiple)</a:t>
              </a:r>
            </a:p>
            <a:p>
              <a:pPr marL="114300" indent="-114300">
                <a:buAutoNum type="arabicPeriod"/>
              </a:pPr>
              <a:r>
                <a:rPr lang="en-US" sz="1100" dirty="0" smtClean="0">
                  <a:solidFill>
                    <a:schemeClr val="tx1"/>
                  </a:solidFill>
                </a:rPr>
                <a:t>Strong IgM binding</a:t>
              </a:r>
              <a:endParaRPr lang="en-US" sz="1100" dirty="0">
                <a:solidFill>
                  <a:schemeClr val="tx1"/>
                </a:solidFill>
              </a:endParaRPr>
            </a:p>
          </p:txBody>
        </p:sp>
        <p:sp>
          <p:nvSpPr>
            <p:cNvPr id="17" name="Rectangle 16"/>
            <p:cNvSpPr/>
            <p:nvPr/>
          </p:nvSpPr>
          <p:spPr>
            <a:xfrm>
              <a:off x="8820546" y="5380701"/>
              <a:ext cx="1888421" cy="82973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53975" indent="-53975">
                <a:buAutoNum type="arabicPeriod"/>
              </a:pPr>
              <a:r>
                <a:rPr lang="en-US" sz="1100" dirty="0" smtClean="0">
                  <a:solidFill>
                    <a:schemeClr val="tx1"/>
                  </a:solidFill>
                </a:rPr>
                <a:t>Multiple IgM allos</a:t>
              </a:r>
            </a:p>
            <a:p>
              <a:pPr marL="53975" indent="-53975">
                <a:buAutoNum type="arabicPeriod"/>
              </a:pPr>
              <a:r>
                <a:rPr lang="en-US" sz="1100" dirty="0" smtClean="0">
                  <a:solidFill>
                    <a:schemeClr val="tx1"/>
                  </a:solidFill>
                </a:rPr>
                <a:t>Single IgM allo (dosage)</a:t>
              </a:r>
              <a:endParaRPr lang="en-US" sz="1100" dirty="0">
                <a:solidFill>
                  <a:schemeClr val="tx1"/>
                </a:solidFill>
              </a:endParaRPr>
            </a:p>
          </p:txBody>
        </p:sp>
        <p:sp>
          <p:nvSpPr>
            <p:cNvPr id="27" name="Rounded Rectangle 26"/>
            <p:cNvSpPr/>
            <p:nvPr/>
          </p:nvSpPr>
          <p:spPr>
            <a:xfrm>
              <a:off x="8889399" y="4467006"/>
              <a:ext cx="1750717" cy="597149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b="1" dirty="0">
                  <a:solidFill>
                    <a:schemeClr val="tx1"/>
                  </a:solidFill>
                </a:rPr>
                <a:t>Many/most +</a:t>
              </a:r>
            </a:p>
          </p:txBody>
        </p:sp>
        <p:sp>
          <p:nvSpPr>
            <p:cNvPr id="29" name="Rounded Rectangle 28"/>
            <p:cNvSpPr/>
            <p:nvPr/>
          </p:nvSpPr>
          <p:spPr>
            <a:xfrm>
              <a:off x="5343920" y="4467006"/>
              <a:ext cx="1750717" cy="597149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b="1" dirty="0">
                  <a:solidFill>
                    <a:schemeClr val="tx1"/>
                  </a:solidFill>
                </a:rPr>
                <a:t>Many/most +</a:t>
              </a:r>
            </a:p>
          </p:txBody>
        </p:sp>
        <p:sp>
          <p:nvSpPr>
            <p:cNvPr id="32" name="Rounded Rectangle 31"/>
            <p:cNvSpPr/>
            <p:nvPr/>
          </p:nvSpPr>
          <p:spPr>
            <a:xfrm>
              <a:off x="7438245" y="2661369"/>
              <a:ext cx="1269002" cy="597149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 smtClean="0">
                  <a:solidFill>
                    <a:schemeClr val="tx1"/>
                  </a:solidFill>
                </a:rPr>
                <a:t>All  +</a:t>
              </a:r>
              <a:endParaRPr lang="en-US" sz="2400" b="1" dirty="0">
                <a:solidFill>
                  <a:schemeClr val="tx1"/>
                </a:solidFill>
              </a:endParaRPr>
            </a:p>
          </p:txBody>
        </p:sp>
        <p:sp>
          <p:nvSpPr>
            <p:cNvPr id="33" name="Rectangle 32"/>
            <p:cNvSpPr/>
            <p:nvPr/>
          </p:nvSpPr>
          <p:spPr>
            <a:xfrm>
              <a:off x="9462216" y="2496993"/>
              <a:ext cx="1568642" cy="82973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53975" indent="-53975">
                <a:buAutoNum type="arabicPeriod"/>
              </a:pPr>
              <a:r>
                <a:rPr lang="en-US" sz="1100" dirty="0" smtClean="0">
                  <a:solidFill>
                    <a:schemeClr val="tx1"/>
                  </a:solidFill>
                </a:rPr>
                <a:t>Allo vs high prev</a:t>
              </a:r>
            </a:p>
            <a:p>
              <a:r>
                <a:rPr lang="en-US" sz="1100" dirty="0" smtClean="0">
                  <a:solidFill>
                    <a:schemeClr val="tx1"/>
                  </a:solidFill>
                </a:rPr>
                <a:t>Antigen (IgG or IgM)</a:t>
              </a:r>
              <a:endParaRPr lang="en-US" sz="1100" dirty="0">
                <a:solidFill>
                  <a:schemeClr val="tx1"/>
                </a:solidFill>
              </a:endParaRPr>
            </a:p>
          </p:txBody>
        </p:sp>
      </p:grpSp>
      <p:sp>
        <p:nvSpPr>
          <p:cNvPr id="34" name="Right Arrow 33"/>
          <p:cNvSpPr/>
          <p:nvPr/>
        </p:nvSpPr>
        <p:spPr>
          <a:xfrm rot="16200000">
            <a:off x="5901313" y="6121483"/>
            <a:ext cx="484351" cy="512395"/>
          </a:xfrm>
          <a:prstGeom prst="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407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2461847" y="225084"/>
            <a:ext cx="7427741" cy="68931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b="1" dirty="0" smtClean="0">
                <a:solidFill>
                  <a:schemeClr val="bg2"/>
                </a:solidFill>
              </a:rPr>
              <a:t>Antibody Identification</a:t>
            </a:r>
            <a:endParaRPr lang="en-US" b="1" dirty="0">
              <a:solidFill>
                <a:schemeClr val="bg2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903550" y="5479926"/>
            <a:ext cx="32937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1. Standard manual tube method</a:t>
            </a:r>
          </a:p>
        </p:txBody>
      </p:sp>
      <p:grpSp>
        <p:nvGrpSpPr>
          <p:cNvPr id="16" name="Group 15"/>
          <p:cNvGrpSpPr/>
          <p:nvPr/>
        </p:nvGrpSpPr>
        <p:grpSpPr>
          <a:xfrm>
            <a:off x="241264" y="1611087"/>
            <a:ext cx="11532380" cy="3799053"/>
            <a:chOff x="241264" y="1611087"/>
            <a:chExt cx="11532380" cy="3799053"/>
          </a:xfrm>
        </p:grpSpPr>
        <p:grpSp>
          <p:nvGrpSpPr>
            <p:cNvPr id="5" name="Group 4"/>
            <p:cNvGrpSpPr/>
            <p:nvPr/>
          </p:nvGrpSpPr>
          <p:grpSpPr>
            <a:xfrm>
              <a:off x="241264" y="1611087"/>
              <a:ext cx="11532380" cy="3799053"/>
              <a:chOff x="241264" y="1611087"/>
              <a:chExt cx="11532380" cy="3799053"/>
            </a:xfrm>
          </p:grpSpPr>
          <p:pic>
            <p:nvPicPr>
              <p:cNvPr id="2" name="Picture 1"/>
              <p:cNvPicPr>
                <a:picLocks noChangeAspect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587" t="3613" r="3031" b="34296"/>
              <a:stretch/>
            </p:blipFill>
            <p:spPr>
              <a:xfrm>
                <a:off x="298537" y="1611087"/>
                <a:ext cx="11475107" cy="3541485"/>
              </a:xfrm>
              <a:prstGeom prst="rect">
                <a:avLst/>
              </a:prstGeom>
            </p:spPr>
          </p:pic>
          <p:sp>
            <p:nvSpPr>
              <p:cNvPr id="96" name="Rectangle 95"/>
              <p:cNvSpPr/>
              <p:nvPr/>
            </p:nvSpPr>
            <p:spPr>
              <a:xfrm>
                <a:off x="557211" y="5140604"/>
                <a:ext cx="419102" cy="212632"/>
              </a:xfrm>
              <a:prstGeom prst="rect">
                <a:avLst/>
              </a:prstGeom>
              <a:solidFill>
                <a:srgbClr val="E0E0E0"/>
              </a:solidFill>
              <a:ln cmpd="dbl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7" name="Rectangle 96"/>
              <p:cNvSpPr/>
              <p:nvPr/>
            </p:nvSpPr>
            <p:spPr>
              <a:xfrm>
                <a:off x="976312" y="5138161"/>
                <a:ext cx="338137" cy="212632"/>
              </a:xfrm>
              <a:prstGeom prst="rect">
                <a:avLst/>
              </a:prstGeom>
              <a:solidFill>
                <a:srgbClr val="E0E0E0"/>
              </a:solidFill>
              <a:ln cmpd="dbl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3" name="Group 2"/>
              <p:cNvGrpSpPr/>
              <p:nvPr/>
            </p:nvGrpSpPr>
            <p:grpSpPr>
              <a:xfrm>
                <a:off x="241264" y="5133141"/>
                <a:ext cx="355671" cy="276999"/>
                <a:chOff x="241264" y="5133141"/>
                <a:chExt cx="355671" cy="276999"/>
              </a:xfrm>
              <a:solidFill>
                <a:srgbClr val="E0E0E0"/>
              </a:solidFill>
            </p:grpSpPr>
            <p:sp>
              <p:nvSpPr>
                <p:cNvPr id="95" name="Rectangle 94"/>
                <p:cNvSpPr/>
                <p:nvPr/>
              </p:nvSpPr>
              <p:spPr>
                <a:xfrm>
                  <a:off x="305451" y="5138161"/>
                  <a:ext cx="251761" cy="212632"/>
                </a:xfrm>
                <a:prstGeom prst="rect">
                  <a:avLst/>
                </a:prstGeom>
                <a:grpFill/>
                <a:ln cmpd="dbl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en-US" sz="300" dirty="0"/>
                </a:p>
              </p:txBody>
            </p:sp>
            <p:sp>
              <p:nvSpPr>
                <p:cNvPr id="94" name="TextBox 93"/>
                <p:cNvSpPr txBox="1"/>
                <p:nvPr/>
              </p:nvSpPr>
              <p:spPr>
                <a:xfrm>
                  <a:off x="241264" y="5133141"/>
                  <a:ext cx="355671" cy="27699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200" dirty="0" smtClean="0"/>
                    <a:t>AC</a:t>
                  </a:r>
                  <a:endParaRPr lang="en-US" sz="1200" dirty="0"/>
                </a:p>
              </p:txBody>
            </p:sp>
          </p:grpSp>
          <p:sp>
            <p:nvSpPr>
              <p:cNvPr id="132" name="Rectangle 131"/>
              <p:cNvSpPr/>
              <p:nvPr/>
            </p:nvSpPr>
            <p:spPr>
              <a:xfrm>
                <a:off x="1314450" y="5138161"/>
                <a:ext cx="295276" cy="212632"/>
              </a:xfrm>
              <a:prstGeom prst="rect">
                <a:avLst/>
              </a:prstGeom>
              <a:solidFill>
                <a:schemeClr val="bg1"/>
              </a:solidFill>
              <a:ln cmpd="dbl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3" name="Rectangle 132"/>
              <p:cNvSpPr/>
              <p:nvPr/>
            </p:nvSpPr>
            <p:spPr>
              <a:xfrm>
                <a:off x="1609726" y="5138161"/>
                <a:ext cx="276224" cy="212632"/>
              </a:xfrm>
              <a:prstGeom prst="rect">
                <a:avLst/>
              </a:prstGeom>
              <a:solidFill>
                <a:schemeClr val="bg1"/>
              </a:solidFill>
              <a:ln cmpd="dbl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4" name="Rectangle 133"/>
              <p:cNvSpPr/>
              <p:nvPr/>
            </p:nvSpPr>
            <p:spPr>
              <a:xfrm>
                <a:off x="1885950" y="5140790"/>
                <a:ext cx="271463" cy="212632"/>
              </a:xfrm>
              <a:prstGeom prst="rect">
                <a:avLst/>
              </a:prstGeom>
              <a:solidFill>
                <a:schemeClr val="bg1"/>
              </a:solidFill>
              <a:ln cmpd="dbl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5" name="Rectangle 134"/>
              <p:cNvSpPr/>
              <p:nvPr/>
            </p:nvSpPr>
            <p:spPr>
              <a:xfrm>
                <a:off x="2157413" y="5138161"/>
                <a:ext cx="271463" cy="212632"/>
              </a:xfrm>
              <a:prstGeom prst="rect">
                <a:avLst/>
              </a:prstGeom>
              <a:solidFill>
                <a:schemeClr val="bg1"/>
              </a:solidFill>
              <a:ln cmpd="dbl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6" name="Rectangle 135"/>
              <p:cNvSpPr/>
              <p:nvPr/>
            </p:nvSpPr>
            <p:spPr>
              <a:xfrm>
                <a:off x="2428876" y="5138161"/>
                <a:ext cx="271463" cy="212632"/>
              </a:xfrm>
              <a:prstGeom prst="rect">
                <a:avLst/>
              </a:prstGeom>
              <a:solidFill>
                <a:schemeClr val="bg1"/>
              </a:solidFill>
              <a:ln cmpd="dbl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7" name="Rectangle 136"/>
              <p:cNvSpPr/>
              <p:nvPr/>
            </p:nvSpPr>
            <p:spPr>
              <a:xfrm>
                <a:off x="2700339" y="5138161"/>
                <a:ext cx="271463" cy="212632"/>
              </a:xfrm>
              <a:prstGeom prst="rect">
                <a:avLst/>
              </a:prstGeom>
              <a:solidFill>
                <a:schemeClr val="bg1"/>
              </a:solidFill>
              <a:ln cmpd="dbl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8" name="Rectangle 137"/>
              <p:cNvSpPr/>
              <p:nvPr/>
            </p:nvSpPr>
            <p:spPr>
              <a:xfrm>
                <a:off x="2970271" y="5138161"/>
                <a:ext cx="434917" cy="212632"/>
              </a:xfrm>
              <a:prstGeom prst="rect">
                <a:avLst/>
              </a:prstGeom>
              <a:solidFill>
                <a:schemeClr val="bg1"/>
              </a:solidFill>
              <a:ln cmpd="dbl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9" name="Rectangle 138"/>
              <p:cNvSpPr/>
              <p:nvPr/>
            </p:nvSpPr>
            <p:spPr>
              <a:xfrm>
                <a:off x="3405189" y="5138161"/>
                <a:ext cx="423862" cy="212632"/>
              </a:xfrm>
              <a:prstGeom prst="rect">
                <a:avLst/>
              </a:prstGeom>
              <a:solidFill>
                <a:schemeClr val="bg1"/>
              </a:solidFill>
              <a:ln cmpd="dbl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0" name="Rectangle 139"/>
              <p:cNvSpPr/>
              <p:nvPr/>
            </p:nvSpPr>
            <p:spPr>
              <a:xfrm>
                <a:off x="3829051" y="5138161"/>
                <a:ext cx="423862" cy="212632"/>
              </a:xfrm>
              <a:prstGeom prst="rect">
                <a:avLst/>
              </a:prstGeom>
              <a:solidFill>
                <a:schemeClr val="bg1"/>
              </a:solidFill>
              <a:ln cmpd="dbl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1" name="Rectangle 140"/>
              <p:cNvSpPr/>
              <p:nvPr/>
            </p:nvSpPr>
            <p:spPr>
              <a:xfrm>
                <a:off x="4252913" y="5138161"/>
                <a:ext cx="385762" cy="212632"/>
              </a:xfrm>
              <a:prstGeom prst="rect">
                <a:avLst/>
              </a:prstGeom>
              <a:solidFill>
                <a:schemeClr val="bg1"/>
              </a:solidFill>
              <a:ln cmpd="dbl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2" name="Rectangle 141"/>
              <p:cNvSpPr/>
              <p:nvPr/>
            </p:nvSpPr>
            <p:spPr>
              <a:xfrm>
                <a:off x="4638675" y="5138161"/>
                <a:ext cx="376238" cy="212632"/>
              </a:xfrm>
              <a:prstGeom prst="rect">
                <a:avLst/>
              </a:prstGeom>
              <a:solidFill>
                <a:srgbClr val="E0E0E0"/>
              </a:solidFill>
              <a:ln cmpd="dbl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3" name="Rectangle 142"/>
              <p:cNvSpPr/>
              <p:nvPr/>
            </p:nvSpPr>
            <p:spPr>
              <a:xfrm>
                <a:off x="5014913" y="5138161"/>
                <a:ext cx="342900" cy="212632"/>
              </a:xfrm>
              <a:prstGeom prst="rect">
                <a:avLst/>
              </a:prstGeom>
              <a:solidFill>
                <a:srgbClr val="E0E0E0"/>
              </a:solidFill>
              <a:ln cmpd="dbl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4" name="Rectangle 143"/>
              <p:cNvSpPr/>
              <p:nvPr/>
            </p:nvSpPr>
            <p:spPr>
              <a:xfrm>
                <a:off x="5357813" y="5138161"/>
                <a:ext cx="333375" cy="212632"/>
              </a:xfrm>
              <a:prstGeom prst="rect">
                <a:avLst/>
              </a:prstGeom>
              <a:solidFill>
                <a:schemeClr val="bg1"/>
              </a:solidFill>
              <a:ln cmpd="dbl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5" name="Rectangle 144"/>
              <p:cNvSpPr/>
              <p:nvPr/>
            </p:nvSpPr>
            <p:spPr>
              <a:xfrm>
                <a:off x="5691342" y="5138161"/>
                <a:ext cx="342746" cy="212632"/>
              </a:xfrm>
              <a:prstGeom prst="rect">
                <a:avLst/>
              </a:prstGeom>
              <a:solidFill>
                <a:schemeClr val="bg1"/>
              </a:solidFill>
              <a:ln cmpd="dbl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6" name="Rectangle 145"/>
              <p:cNvSpPr/>
              <p:nvPr/>
            </p:nvSpPr>
            <p:spPr>
              <a:xfrm>
                <a:off x="6034088" y="5138161"/>
                <a:ext cx="338137" cy="212632"/>
              </a:xfrm>
              <a:prstGeom prst="rect">
                <a:avLst/>
              </a:prstGeom>
              <a:solidFill>
                <a:schemeClr val="bg1"/>
              </a:solidFill>
              <a:ln cmpd="dbl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7" name="Rectangle 146"/>
              <p:cNvSpPr/>
              <p:nvPr/>
            </p:nvSpPr>
            <p:spPr>
              <a:xfrm>
                <a:off x="6372225" y="5137614"/>
                <a:ext cx="338137" cy="212632"/>
              </a:xfrm>
              <a:prstGeom prst="rect">
                <a:avLst/>
              </a:prstGeom>
              <a:solidFill>
                <a:schemeClr val="bg1"/>
              </a:solidFill>
              <a:ln cmpd="dbl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8" name="Rectangle 147"/>
              <p:cNvSpPr/>
              <p:nvPr/>
            </p:nvSpPr>
            <p:spPr>
              <a:xfrm>
                <a:off x="6710362" y="5137281"/>
                <a:ext cx="257176" cy="212632"/>
              </a:xfrm>
              <a:prstGeom prst="rect">
                <a:avLst/>
              </a:prstGeom>
              <a:solidFill>
                <a:srgbClr val="E0E0E0"/>
              </a:solidFill>
              <a:ln cmpd="dbl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9" name="Rectangle 148"/>
              <p:cNvSpPr/>
              <p:nvPr/>
            </p:nvSpPr>
            <p:spPr>
              <a:xfrm>
                <a:off x="6967538" y="5138161"/>
                <a:ext cx="171450" cy="212632"/>
              </a:xfrm>
              <a:prstGeom prst="rect">
                <a:avLst/>
              </a:prstGeom>
              <a:solidFill>
                <a:srgbClr val="E0E0E0"/>
              </a:solidFill>
              <a:ln cmpd="dbl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0" name="Rectangle 149"/>
              <p:cNvSpPr/>
              <p:nvPr/>
            </p:nvSpPr>
            <p:spPr>
              <a:xfrm>
                <a:off x="7138988" y="5138161"/>
                <a:ext cx="252412" cy="212632"/>
              </a:xfrm>
              <a:prstGeom prst="rect">
                <a:avLst/>
              </a:prstGeom>
              <a:solidFill>
                <a:srgbClr val="E0E0E0"/>
              </a:solidFill>
              <a:ln cmpd="dbl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1" name="Rectangle 150"/>
              <p:cNvSpPr/>
              <p:nvPr/>
            </p:nvSpPr>
            <p:spPr>
              <a:xfrm>
                <a:off x="7391400" y="5138161"/>
                <a:ext cx="176214" cy="212632"/>
              </a:xfrm>
              <a:prstGeom prst="rect">
                <a:avLst/>
              </a:prstGeom>
              <a:solidFill>
                <a:srgbClr val="E0E0E0"/>
              </a:solidFill>
              <a:ln cmpd="dbl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2" name="Rectangle 151"/>
              <p:cNvSpPr/>
              <p:nvPr/>
            </p:nvSpPr>
            <p:spPr>
              <a:xfrm>
                <a:off x="7567610" y="5138161"/>
                <a:ext cx="333378" cy="212632"/>
              </a:xfrm>
              <a:prstGeom prst="rect">
                <a:avLst/>
              </a:prstGeom>
              <a:solidFill>
                <a:schemeClr val="bg1"/>
              </a:solidFill>
              <a:ln cmpd="dbl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3" name="Rectangle 152"/>
              <p:cNvSpPr/>
              <p:nvPr/>
            </p:nvSpPr>
            <p:spPr>
              <a:xfrm>
                <a:off x="7900984" y="5138161"/>
                <a:ext cx="342903" cy="212632"/>
              </a:xfrm>
              <a:prstGeom prst="rect">
                <a:avLst/>
              </a:prstGeom>
              <a:solidFill>
                <a:schemeClr val="bg1"/>
              </a:solidFill>
              <a:ln cmpd="dbl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4" name="Rectangle 153"/>
              <p:cNvSpPr/>
              <p:nvPr/>
            </p:nvSpPr>
            <p:spPr>
              <a:xfrm>
                <a:off x="8243888" y="5138161"/>
                <a:ext cx="338138" cy="212632"/>
              </a:xfrm>
              <a:prstGeom prst="rect">
                <a:avLst/>
              </a:prstGeom>
              <a:solidFill>
                <a:schemeClr val="bg1"/>
              </a:solidFill>
              <a:ln cmpd="dbl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155" name="Rectangle 154"/>
              <p:cNvSpPr/>
              <p:nvPr/>
            </p:nvSpPr>
            <p:spPr>
              <a:xfrm>
                <a:off x="8582025" y="5138161"/>
                <a:ext cx="733425" cy="212632"/>
              </a:xfrm>
              <a:prstGeom prst="rect">
                <a:avLst/>
              </a:prstGeom>
              <a:solidFill>
                <a:srgbClr val="E0E0E0"/>
              </a:solidFill>
              <a:ln cmpd="dbl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156" name="Rectangle 155"/>
              <p:cNvSpPr/>
              <p:nvPr/>
            </p:nvSpPr>
            <p:spPr>
              <a:xfrm>
                <a:off x="9315451" y="5138161"/>
                <a:ext cx="395288" cy="212632"/>
              </a:xfrm>
              <a:prstGeom prst="rect">
                <a:avLst/>
              </a:prstGeom>
              <a:solidFill>
                <a:schemeClr val="bg1"/>
              </a:solidFill>
              <a:ln cmpd="dbl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157" name="Rectangle 156"/>
              <p:cNvSpPr/>
              <p:nvPr/>
            </p:nvSpPr>
            <p:spPr>
              <a:xfrm>
                <a:off x="9710994" y="5138161"/>
                <a:ext cx="285494" cy="212632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 cmpd="dbl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158" name="Rectangle 157"/>
              <p:cNvSpPr/>
              <p:nvPr/>
            </p:nvSpPr>
            <p:spPr>
              <a:xfrm>
                <a:off x="9996488" y="5138161"/>
                <a:ext cx="185737" cy="212632"/>
              </a:xfrm>
              <a:prstGeom prst="rect">
                <a:avLst/>
              </a:prstGeom>
              <a:solidFill>
                <a:schemeClr val="bg1"/>
              </a:solidFill>
              <a:ln cmpd="dbl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159" name="Rectangle 158"/>
              <p:cNvSpPr/>
              <p:nvPr/>
            </p:nvSpPr>
            <p:spPr>
              <a:xfrm>
                <a:off x="10182225" y="5138161"/>
                <a:ext cx="257175" cy="212632"/>
              </a:xfrm>
              <a:prstGeom prst="rect">
                <a:avLst/>
              </a:prstGeom>
              <a:solidFill>
                <a:schemeClr val="bg1"/>
              </a:solidFill>
              <a:ln cmpd="dbl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160" name="Rectangle 159"/>
              <p:cNvSpPr/>
              <p:nvPr/>
            </p:nvSpPr>
            <p:spPr>
              <a:xfrm>
                <a:off x="10437872" y="5138161"/>
                <a:ext cx="336777" cy="212632"/>
              </a:xfrm>
              <a:prstGeom prst="rect">
                <a:avLst/>
              </a:prstGeom>
              <a:solidFill>
                <a:schemeClr val="bg1"/>
              </a:solidFill>
              <a:ln cmpd="dbl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161" name="Rectangle 160"/>
              <p:cNvSpPr/>
              <p:nvPr/>
            </p:nvSpPr>
            <p:spPr>
              <a:xfrm>
                <a:off x="10770509" y="5138161"/>
                <a:ext cx="254679" cy="212632"/>
              </a:xfrm>
              <a:prstGeom prst="rect">
                <a:avLst/>
              </a:prstGeom>
              <a:solidFill>
                <a:schemeClr val="bg1"/>
              </a:solidFill>
              <a:ln cmpd="dbl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162" name="Rectangle 161"/>
              <p:cNvSpPr/>
              <p:nvPr/>
            </p:nvSpPr>
            <p:spPr>
              <a:xfrm>
                <a:off x="11026300" y="5138161"/>
                <a:ext cx="175101" cy="212632"/>
              </a:xfrm>
              <a:prstGeom prst="rect">
                <a:avLst/>
              </a:prstGeom>
              <a:solidFill>
                <a:schemeClr val="bg1"/>
              </a:solidFill>
              <a:ln cmpd="dbl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163" name="Rectangle 162"/>
              <p:cNvSpPr/>
              <p:nvPr/>
            </p:nvSpPr>
            <p:spPr>
              <a:xfrm>
                <a:off x="11201401" y="5138161"/>
                <a:ext cx="552449" cy="212632"/>
              </a:xfrm>
              <a:prstGeom prst="rect">
                <a:avLst/>
              </a:prstGeom>
              <a:solidFill>
                <a:schemeClr val="bg1"/>
              </a:solidFill>
              <a:ln cmpd="dbl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164" name="TextBox 163"/>
              <p:cNvSpPr txBox="1"/>
              <p:nvPr/>
            </p:nvSpPr>
            <p:spPr>
              <a:xfrm>
                <a:off x="9673280" y="5105977"/>
                <a:ext cx="355671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dirty="0" smtClean="0"/>
                  <a:t>AC</a:t>
                </a:r>
                <a:endParaRPr lang="en-US" sz="1200" dirty="0"/>
              </a:p>
            </p:txBody>
          </p:sp>
        </p:grpSp>
        <p:sp>
          <p:nvSpPr>
            <p:cNvPr id="13" name="TextBox 12"/>
            <p:cNvSpPr txBox="1"/>
            <p:nvPr/>
          </p:nvSpPr>
          <p:spPr>
            <a:xfrm>
              <a:off x="9960251" y="2438400"/>
              <a:ext cx="20089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 smtClean="0"/>
                <a:t>0</a:t>
              </a:r>
              <a:endParaRPr lang="en-US" sz="1200" dirty="0"/>
            </a:p>
          </p:txBody>
        </p:sp>
        <p:sp>
          <p:nvSpPr>
            <p:cNvPr id="165" name="TextBox 164"/>
            <p:cNvSpPr txBox="1"/>
            <p:nvPr/>
          </p:nvSpPr>
          <p:spPr>
            <a:xfrm>
              <a:off x="10182225" y="2438400"/>
              <a:ext cx="20089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 smtClean="0"/>
                <a:t>0</a:t>
              </a:r>
              <a:endParaRPr lang="en-US" sz="1200" dirty="0"/>
            </a:p>
          </p:txBody>
        </p:sp>
        <p:sp>
          <p:nvSpPr>
            <p:cNvPr id="166" name="TextBox 165"/>
            <p:cNvSpPr txBox="1"/>
            <p:nvPr/>
          </p:nvSpPr>
          <p:spPr>
            <a:xfrm>
              <a:off x="9960251" y="2654300"/>
              <a:ext cx="20089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 smtClean="0"/>
                <a:t>0</a:t>
              </a:r>
              <a:endParaRPr lang="en-US" sz="1200" dirty="0"/>
            </a:p>
          </p:txBody>
        </p:sp>
        <p:sp>
          <p:nvSpPr>
            <p:cNvPr id="167" name="TextBox 166"/>
            <p:cNvSpPr txBox="1"/>
            <p:nvPr/>
          </p:nvSpPr>
          <p:spPr>
            <a:xfrm>
              <a:off x="10182225" y="2654300"/>
              <a:ext cx="20089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 smtClean="0"/>
                <a:t>0</a:t>
              </a:r>
              <a:endParaRPr lang="en-US" sz="1200" dirty="0"/>
            </a:p>
          </p:txBody>
        </p:sp>
        <p:sp>
          <p:nvSpPr>
            <p:cNvPr id="168" name="TextBox 167"/>
            <p:cNvSpPr txBox="1"/>
            <p:nvPr/>
          </p:nvSpPr>
          <p:spPr>
            <a:xfrm>
              <a:off x="9960251" y="2882900"/>
              <a:ext cx="20089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 smtClean="0"/>
                <a:t>0</a:t>
              </a:r>
              <a:endParaRPr lang="en-US" sz="1200" dirty="0"/>
            </a:p>
          </p:txBody>
        </p:sp>
        <p:sp>
          <p:nvSpPr>
            <p:cNvPr id="169" name="TextBox 168"/>
            <p:cNvSpPr txBox="1"/>
            <p:nvPr/>
          </p:nvSpPr>
          <p:spPr>
            <a:xfrm>
              <a:off x="10182225" y="2882900"/>
              <a:ext cx="20089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 smtClean="0"/>
                <a:t>0</a:t>
              </a:r>
              <a:endParaRPr lang="en-US" sz="1200" dirty="0"/>
            </a:p>
          </p:txBody>
        </p:sp>
        <p:sp>
          <p:nvSpPr>
            <p:cNvPr id="170" name="TextBox 169"/>
            <p:cNvSpPr txBox="1"/>
            <p:nvPr/>
          </p:nvSpPr>
          <p:spPr>
            <a:xfrm>
              <a:off x="9960251" y="3143250"/>
              <a:ext cx="20089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 smtClean="0"/>
                <a:t>0</a:t>
              </a:r>
              <a:endParaRPr lang="en-US" sz="1200" dirty="0"/>
            </a:p>
          </p:txBody>
        </p:sp>
        <p:sp>
          <p:nvSpPr>
            <p:cNvPr id="171" name="TextBox 170"/>
            <p:cNvSpPr txBox="1"/>
            <p:nvPr/>
          </p:nvSpPr>
          <p:spPr>
            <a:xfrm>
              <a:off x="10182225" y="3143250"/>
              <a:ext cx="20089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 smtClean="0"/>
                <a:t>0</a:t>
              </a:r>
              <a:endParaRPr lang="en-US" sz="1200" dirty="0"/>
            </a:p>
          </p:txBody>
        </p:sp>
        <p:sp>
          <p:nvSpPr>
            <p:cNvPr id="172" name="TextBox 171"/>
            <p:cNvSpPr txBox="1"/>
            <p:nvPr/>
          </p:nvSpPr>
          <p:spPr>
            <a:xfrm>
              <a:off x="9966601" y="3397250"/>
              <a:ext cx="20089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 smtClean="0"/>
                <a:t>0</a:t>
              </a:r>
              <a:endParaRPr lang="en-US" sz="1200" dirty="0"/>
            </a:p>
          </p:txBody>
        </p:sp>
        <p:sp>
          <p:nvSpPr>
            <p:cNvPr id="173" name="TextBox 172"/>
            <p:cNvSpPr txBox="1"/>
            <p:nvPr/>
          </p:nvSpPr>
          <p:spPr>
            <a:xfrm>
              <a:off x="10188575" y="3397250"/>
              <a:ext cx="20089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 smtClean="0"/>
                <a:t>0</a:t>
              </a:r>
              <a:endParaRPr lang="en-US" sz="1200" dirty="0"/>
            </a:p>
          </p:txBody>
        </p:sp>
        <p:sp>
          <p:nvSpPr>
            <p:cNvPr id="174" name="TextBox 173"/>
            <p:cNvSpPr txBox="1"/>
            <p:nvPr/>
          </p:nvSpPr>
          <p:spPr>
            <a:xfrm>
              <a:off x="9960251" y="3638550"/>
              <a:ext cx="20089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 smtClean="0"/>
                <a:t>0</a:t>
              </a:r>
              <a:endParaRPr lang="en-US" sz="1200" dirty="0"/>
            </a:p>
          </p:txBody>
        </p:sp>
        <p:sp>
          <p:nvSpPr>
            <p:cNvPr id="175" name="TextBox 174"/>
            <p:cNvSpPr txBox="1"/>
            <p:nvPr/>
          </p:nvSpPr>
          <p:spPr>
            <a:xfrm>
              <a:off x="10182225" y="3638550"/>
              <a:ext cx="20089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 smtClean="0"/>
                <a:t>0</a:t>
              </a:r>
              <a:endParaRPr lang="en-US" sz="1200" dirty="0"/>
            </a:p>
          </p:txBody>
        </p:sp>
        <p:sp>
          <p:nvSpPr>
            <p:cNvPr id="176" name="TextBox 175"/>
            <p:cNvSpPr txBox="1"/>
            <p:nvPr/>
          </p:nvSpPr>
          <p:spPr>
            <a:xfrm>
              <a:off x="9953901" y="3873500"/>
              <a:ext cx="20089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 smtClean="0"/>
                <a:t>0</a:t>
              </a:r>
              <a:endParaRPr lang="en-US" sz="1200" dirty="0"/>
            </a:p>
          </p:txBody>
        </p:sp>
        <p:sp>
          <p:nvSpPr>
            <p:cNvPr id="177" name="TextBox 176"/>
            <p:cNvSpPr txBox="1"/>
            <p:nvPr/>
          </p:nvSpPr>
          <p:spPr>
            <a:xfrm>
              <a:off x="10175875" y="3873500"/>
              <a:ext cx="20089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 smtClean="0"/>
                <a:t>0</a:t>
              </a:r>
              <a:endParaRPr lang="en-US" sz="1200" dirty="0"/>
            </a:p>
          </p:txBody>
        </p:sp>
        <p:sp>
          <p:nvSpPr>
            <p:cNvPr id="178" name="TextBox 177"/>
            <p:cNvSpPr txBox="1"/>
            <p:nvPr/>
          </p:nvSpPr>
          <p:spPr>
            <a:xfrm>
              <a:off x="9960251" y="4140200"/>
              <a:ext cx="20089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 smtClean="0"/>
                <a:t>0</a:t>
              </a:r>
              <a:endParaRPr lang="en-US" sz="1200" dirty="0"/>
            </a:p>
          </p:txBody>
        </p:sp>
        <p:sp>
          <p:nvSpPr>
            <p:cNvPr id="179" name="TextBox 178"/>
            <p:cNvSpPr txBox="1"/>
            <p:nvPr/>
          </p:nvSpPr>
          <p:spPr>
            <a:xfrm>
              <a:off x="10182225" y="4140200"/>
              <a:ext cx="20089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 smtClean="0"/>
                <a:t>0</a:t>
              </a:r>
              <a:endParaRPr lang="en-US" sz="1200" dirty="0"/>
            </a:p>
          </p:txBody>
        </p:sp>
        <p:sp>
          <p:nvSpPr>
            <p:cNvPr id="180" name="TextBox 179"/>
            <p:cNvSpPr txBox="1"/>
            <p:nvPr/>
          </p:nvSpPr>
          <p:spPr>
            <a:xfrm>
              <a:off x="9953901" y="4394200"/>
              <a:ext cx="20089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 smtClean="0"/>
                <a:t>0</a:t>
              </a:r>
              <a:endParaRPr lang="en-US" sz="1200" dirty="0"/>
            </a:p>
          </p:txBody>
        </p:sp>
        <p:sp>
          <p:nvSpPr>
            <p:cNvPr id="181" name="TextBox 180"/>
            <p:cNvSpPr txBox="1"/>
            <p:nvPr/>
          </p:nvSpPr>
          <p:spPr>
            <a:xfrm>
              <a:off x="10175875" y="4394200"/>
              <a:ext cx="20089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 smtClean="0"/>
                <a:t>0</a:t>
              </a:r>
              <a:endParaRPr lang="en-US" sz="1200" dirty="0"/>
            </a:p>
          </p:txBody>
        </p:sp>
        <p:sp>
          <p:nvSpPr>
            <p:cNvPr id="182" name="TextBox 181"/>
            <p:cNvSpPr txBox="1"/>
            <p:nvPr/>
          </p:nvSpPr>
          <p:spPr>
            <a:xfrm>
              <a:off x="9953901" y="4635500"/>
              <a:ext cx="20089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 smtClean="0"/>
                <a:t>0</a:t>
              </a:r>
              <a:endParaRPr lang="en-US" sz="1200" dirty="0"/>
            </a:p>
          </p:txBody>
        </p:sp>
        <p:sp>
          <p:nvSpPr>
            <p:cNvPr id="183" name="TextBox 182"/>
            <p:cNvSpPr txBox="1"/>
            <p:nvPr/>
          </p:nvSpPr>
          <p:spPr>
            <a:xfrm>
              <a:off x="10175875" y="4635500"/>
              <a:ext cx="20089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 smtClean="0"/>
                <a:t>0</a:t>
              </a:r>
              <a:endParaRPr lang="en-US" sz="1200" dirty="0"/>
            </a:p>
          </p:txBody>
        </p:sp>
        <p:sp>
          <p:nvSpPr>
            <p:cNvPr id="184" name="TextBox 183"/>
            <p:cNvSpPr txBox="1"/>
            <p:nvPr/>
          </p:nvSpPr>
          <p:spPr>
            <a:xfrm>
              <a:off x="9953901" y="4876800"/>
              <a:ext cx="20089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 smtClean="0"/>
                <a:t>0</a:t>
              </a:r>
              <a:endParaRPr lang="en-US" sz="1200" dirty="0"/>
            </a:p>
          </p:txBody>
        </p:sp>
        <p:sp>
          <p:nvSpPr>
            <p:cNvPr id="185" name="TextBox 184"/>
            <p:cNvSpPr txBox="1"/>
            <p:nvPr/>
          </p:nvSpPr>
          <p:spPr>
            <a:xfrm>
              <a:off x="10175875" y="4876800"/>
              <a:ext cx="20089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 smtClean="0"/>
                <a:t>0</a:t>
              </a:r>
              <a:endParaRPr lang="en-US" sz="1200" dirty="0"/>
            </a:p>
          </p:txBody>
        </p:sp>
        <p:sp>
          <p:nvSpPr>
            <p:cNvPr id="186" name="TextBox 185"/>
            <p:cNvSpPr txBox="1"/>
            <p:nvPr/>
          </p:nvSpPr>
          <p:spPr>
            <a:xfrm>
              <a:off x="10770509" y="2429570"/>
              <a:ext cx="20089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 smtClean="0"/>
                <a:t>0</a:t>
              </a:r>
              <a:endParaRPr lang="en-US" sz="1200" dirty="0"/>
            </a:p>
          </p:txBody>
        </p:sp>
        <p:sp>
          <p:nvSpPr>
            <p:cNvPr id="187" name="TextBox 186"/>
            <p:cNvSpPr txBox="1"/>
            <p:nvPr/>
          </p:nvSpPr>
          <p:spPr>
            <a:xfrm>
              <a:off x="10770509" y="2651820"/>
              <a:ext cx="20089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 smtClean="0"/>
                <a:t>0</a:t>
              </a:r>
              <a:endParaRPr lang="en-US" sz="1200" dirty="0"/>
            </a:p>
          </p:txBody>
        </p:sp>
        <p:sp>
          <p:nvSpPr>
            <p:cNvPr id="188" name="TextBox 187"/>
            <p:cNvSpPr txBox="1"/>
            <p:nvPr/>
          </p:nvSpPr>
          <p:spPr>
            <a:xfrm>
              <a:off x="10770509" y="2893120"/>
              <a:ext cx="20089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 smtClean="0"/>
                <a:t>0</a:t>
              </a:r>
              <a:endParaRPr lang="en-US" sz="1200" dirty="0"/>
            </a:p>
          </p:txBody>
        </p:sp>
        <p:sp>
          <p:nvSpPr>
            <p:cNvPr id="189" name="TextBox 188"/>
            <p:cNvSpPr txBox="1"/>
            <p:nvPr/>
          </p:nvSpPr>
          <p:spPr>
            <a:xfrm>
              <a:off x="10740977" y="3139746"/>
              <a:ext cx="35882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 smtClean="0"/>
                <a:t>3+</a:t>
              </a:r>
              <a:endParaRPr lang="en-US" sz="1200" dirty="0"/>
            </a:p>
          </p:txBody>
        </p:sp>
        <p:sp>
          <p:nvSpPr>
            <p:cNvPr id="191" name="TextBox 190"/>
            <p:cNvSpPr txBox="1"/>
            <p:nvPr/>
          </p:nvSpPr>
          <p:spPr>
            <a:xfrm>
              <a:off x="10740977" y="3393746"/>
              <a:ext cx="35882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 smtClean="0"/>
                <a:t>3+</a:t>
              </a:r>
              <a:endParaRPr lang="en-US" sz="1200" dirty="0"/>
            </a:p>
          </p:txBody>
        </p:sp>
        <p:sp>
          <p:nvSpPr>
            <p:cNvPr id="192" name="TextBox 191"/>
            <p:cNvSpPr txBox="1"/>
            <p:nvPr/>
          </p:nvSpPr>
          <p:spPr>
            <a:xfrm>
              <a:off x="10773860" y="3638550"/>
              <a:ext cx="20089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 smtClean="0"/>
                <a:t>0</a:t>
              </a:r>
              <a:endParaRPr lang="en-US" sz="1200" dirty="0"/>
            </a:p>
          </p:txBody>
        </p:sp>
        <p:sp>
          <p:nvSpPr>
            <p:cNvPr id="193" name="TextBox 192"/>
            <p:cNvSpPr txBox="1"/>
            <p:nvPr/>
          </p:nvSpPr>
          <p:spPr>
            <a:xfrm>
              <a:off x="10735760" y="3884608"/>
              <a:ext cx="35882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 smtClean="0"/>
                <a:t>3+</a:t>
              </a:r>
              <a:endParaRPr lang="en-US" sz="1200" dirty="0"/>
            </a:p>
          </p:txBody>
        </p:sp>
        <p:sp>
          <p:nvSpPr>
            <p:cNvPr id="194" name="TextBox 193"/>
            <p:cNvSpPr txBox="1"/>
            <p:nvPr/>
          </p:nvSpPr>
          <p:spPr>
            <a:xfrm>
              <a:off x="10735760" y="4138608"/>
              <a:ext cx="35882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 smtClean="0"/>
                <a:t>3+</a:t>
              </a:r>
              <a:endParaRPr lang="en-US" sz="1200" dirty="0"/>
            </a:p>
          </p:txBody>
        </p:sp>
        <p:sp>
          <p:nvSpPr>
            <p:cNvPr id="195" name="TextBox 194"/>
            <p:cNvSpPr txBox="1"/>
            <p:nvPr/>
          </p:nvSpPr>
          <p:spPr>
            <a:xfrm>
              <a:off x="10735760" y="4380090"/>
              <a:ext cx="35882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 smtClean="0"/>
                <a:t>2+</a:t>
              </a:r>
              <a:endParaRPr lang="en-US" sz="1200" dirty="0"/>
            </a:p>
          </p:txBody>
        </p:sp>
        <p:sp>
          <p:nvSpPr>
            <p:cNvPr id="196" name="TextBox 195"/>
            <p:cNvSpPr txBox="1"/>
            <p:nvPr/>
          </p:nvSpPr>
          <p:spPr>
            <a:xfrm>
              <a:off x="10735760" y="4634090"/>
              <a:ext cx="35882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 smtClean="0"/>
                <a:t>3+</a:t>
              </a:r>
              <a:endParaRPr lang="en-US" sz="1200" dirty="0"/>
            </a:p>
          </p:txBody>
        </p:sp>
        <p:sp>
          <p:nvSpPr>
            <p:cNvPr id="197" name="TextBox 196"/>
            <p:cNvSpPr txBox="1"/>
            <p:nvPr/>
          </p:nvSpPr>
          <p:spPr>
            <a:xfrm>
              <a:off x="10728277" y="4871260"/>
              <a:ext cx="35882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 smtClean="0"/>
                <a:t>3+</a:t>
              </a:r>
              <a:endParaRPr lang="en-US" sz="1200" dirty="0"/>
            </a:p>
          </p:txBody>
        </p:sp>
        <p:sp>
          <p:nvSpPr>
            <p:cNvPr id="198" name="TextBox 197"/>
            <p:cNvSpPr txBox="1"/>
            <p:nvPr/>
          </p:nvSpPr>
          <p:spPr>
            <a:xfrm>
              <a:off x="10768107" y="5111985"/>
              <a:ext cx="20089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 smtClean="0"/>
                <a:t>0</a:t>
              </a:r>
              <a:endParaRPr lang="en-US" sz="1200" dirty="0"/>
            </a:p>
          </p:txBody>
        </p:sp>
        <p:sp>
          <p:nvSpPr>
            <p:cNvPr id="199" name="TextBox 198"/>
            <p:cNvSpPr txBox="1"/>
            <p:nvPr/>
          </p:nvSpPr>
          <p:spPr>
            <a:xfrm>
              <a:off x="9966601" y="5100224"/>
              <a:ext cx="20089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 smtClean="0"/>
                <a:t>0</a:t>
              </a:r>
              <a:endParaRPr lang="en-US" sz="1200" dirty="0"/>
            </a:p>
          </p:txBody>
        </p:sp>
        <p:sp>
          <p:nvSpPr>
            <p:cNvPr id="200" name="TextBox 199"/>
            <p:cNvSpPr txBox="1"/>
            <p:nvPr/>
          </p:nvSpPr>
          <p:spPr>
            <a:xfrm>
              <a:off x="10188575" y="5100224"/>
              <a:ext cx="20089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 smtClean="0"/>
                <a:t>0</a:t>
              </a:r>
              <a:endParaRPr lang="en-US" sz="1200" dirty="0"/>
            </a:p>
          </p:txBody>
        </p:sp>
        <p:sp>
          <p:nvSpPr>
            <p:cNvPr id="201" name="Rectangle 200"/>
            <p:cNvSpPr/>
            <p:nvPr/>
          </p:nvSpPr>
          <p:spPr>
            <a:xfrm>
              <a:off x="11036301" y="2504960"/>
              <a:ext cx="158750" cy="16192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rgbClr val="FF0000"/>
                  </a:solidFill>
                  <a:latin typeface="Wingdings" panose="05000000000000000000" pitchFamily="2" charset="2"/>
                </a:rPr>
                <a:t>ü</a:t>
              </a:r>
              <a:endParaRPr lang="en-US" sz="1200" dirty="0">
                <a:solidFill>
                  <a:srgbClr val="FF0000"/>
                </a:solidFill>
              </a:endParaRPr>
            </a:p>
          </p:txBody>
        </p:sp>
        <p:sp>
          <p:nvSpPr>
            <p:cNvPr id="202" name="Rectangle 201"/>
            <p:cNvSpPr/>
            <p:nvPr/>
          </p:nvSpPr>
          <p:spPr>
            <a:xfrm>
              <a:off x="11036301" y="2715887"/>
              <a:ext cx="158750" cy="16192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rgbClr val="FF0000"/>
                  </a:solidFill>
                  <a:latin typeface="Wingdings" panose="05000000000000000000" pitchFamily="2" charset="2"/>
                </a:rPr>
                <a:t>ü</a:t>
              </a:r>
              <a:endParaRPr lang="en-US" sz="1200" dirty="0">
                <a:solidFill>
                  <a:srgbClr val="FF0000"/>
                </a:solidFill>
              </a:endParaRPr>
            </a:p>
          </p:txBody>
        </p:sp>
        <p:sp>
          <p:nvSpPr>
            <p:cNvPr id="203" name="Rectangle 202"/>
            <p:cNvSpPr/>
            <p:nvPr/>
          </p:nvSpPr>
          <p:spPr>
            <a:xfrm>
              <a:off x="11042651" y="2964441"/>
              <a:ext cx="158750" cy="16192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rgbClr val="FF0000"/>
                  </a:solidFill>
                  <a:latin typeface="Wingdings" panose="05000000000000000000" pitchFamily="2" charset="2"/>
                </a:rPr>
                <a:t>ü</a:t>
              </a:r>
              <a:endParaRPr lang="en-US" sz="1200" dirty="0">
                <a:solidFill>
                  <a:srgbClr val="FF0000"/>
                </a:solidFill>
              </a:endParaRPr>
            </a:p>
          </p:txBody>
        </p:sp>
        <p:sp>
          <p:nvSpPr>
            <p:cNvPr id="204" name="Rectangle 203"/>
            <p:cNvSpPr/>
            <p:nvPr/>
          </p:nvSpPr>
          <p:spPr>
            <a:xfrm>
              <a:off x="11022183" y="3712832"/>
              <a:ext cx="158750" cy="16192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rgbClr val="FF0000"/>
                  </a:solidFill>
                  <a:latin typeface="Wingdings" panose="05000000000000000000" pitchFamily="2" charset="2"/>
                </a:rPr>
                <a:t>ü</a:t>
              </a:r>
              <a:endParaRPr lang="en-US" sz="1200" dirty="0">
                <a:solidFill>
                  <a:srgbClr val="FF0000"/>
                </a:solidFill>
              </a:endParaRPr>
            </a:p>
          </p:txBody>
        </p:sp>
        <p:sp>
          <p:nvSpPr>
            <p:cNvPr id="205" name="Rectangle 204"/>
            <p:cNvSpPr/>
            <p:nvPr/>
          </p:nvSpPr>
          <p:spPr>
            <a:xfrm>
              <a:off x="11041468" y="5179615"/>
              <a:ext cx="158750" cy="16192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rgbClr val="FF0000"/>
                  </a:solidFill>
                  <a:latin typeface="Wingdings" panose="05000000000000000000" pitchFamily="2" charset="2"/>
                </a:rPr>
                <a:t>ü</a:t>
              </a:r>
              <a:endParaRPr lang="en-US" sz="1200" dirty="0">
                <a:solidFill>
                  <a:srgbClr val="FF0000"/>
                </a:solidFill>
              </a:endParaRPr>
            </a:p>
          </p:txBody>
        </p:sp>
      </p:grpSp>
      <p:sp>
        <p:nvSpPr>
          <p:cNvPr id="206" name="TextBox 205"/>
          <p:cNvSpPr txBox="1"/>
          <p:nvPr/>
        </p:nvSpPr>
        <p:spPr>
          <a:xfrm>
            <a:off x="3886201" y="5778571"/>
            <a:ext cx="27808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2. No autoantibody obvious</a:t>
            </a:r>
            <a:endParaRPr lang="en-US" dirty="0"/>
          </a:p>
        </p:txBody>
      </p:sp>
      <p:sp>
        <p:nvSpPr>
          <p:cNvPr id="207" name="TextBox 206"/>
          <p:cNvSpPr txBox="1"/>
          <p:nvPr/>
        </p:nvSpPr>
        <p:spPr>
          <a:xfrm>
            <a:off x="3886201" y="6109411"/>
            <a:ext cx="45263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3. Uniform pattern; single antibody most likely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73557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206" grpId="0"/>
      <p:bldP spid="20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3516923"/>
            <a:ext cx="10515600" cy="2475914"/>
          </a:xfrm>
        </p:spPr>
        <p:txBody>
          <a:bodyPr>
            <a:normAutofit/>
          </a:bodyPr>
          <a:lstStyle/>
          <a:p>
            <a:pPr>
              <a:buClr>
                <a:srgbClr val="870000"/>
              </a:buClr>
            </a:pPr>
            <a:r>
              <a:rPr lang="en-US" sz="3200" dirty="0" smtClean="0">
                <a:solidFill>
                  <a:schemeClr val="bg2">
                    <a:lumMod val="25000"/>
                  </a:schemeClr>
                </a:solidFill>
              </a:rPr>
              <a:t>Following a positive antibody screen 	</a:t>
            </a:r>
          </a:p>
          <a:p>
            <a:pPr lvl="1">
              <a:buClr>
                <a:srgbClr val="870000"/>
              </a:buClr>
            </a:pPr>
            <a:r>
              <a:rPr lang="en-US" dirty="0" smtClean="0">
                <a:solidFill>
                  <a:schemeClr val="bg2">
                    <a:lumMod val="25000"/>
                  </a:schemeClr>
                </a:solidFill>
              </a:rPr>
              <a:t>patients, </a:t>
            </a:r>
            <a:r>
              <a:rPr lang="en-US" dirty="0" err="1" smtClean="0">
                <a:solidFill>
                  <a:schemeClr val="bg2">
                    <a:lumMod val="25000"/>
                  </a:schemeClr>
                </a:solidFill>
              </a:rPr>
              <a:t>prenatals</a:t>
            </a:r>
            <a:r>
              <a:rPr lang="en-US" dirty="0" smtClean="0">
                <a:solidFill>
                  <a:schemeClr val="bg2">
                    <a:lumMod val="25000"/>
                  </a:schemeClr>
                </a:solidFill>
              </a:rPr>
              <a:t>, donors</a:t>
            </a:r>
            <a:endParaRPr lang="fa-IR" sz="2800" dirty="0" smtClean="0">
              <a:solidFill>
                <a:schemeClr val="bg2">
                  <a:lumMod val="25000"/>
                </a:schemeClr>
              </a:solidFill>
            </a:endParaRPr>
          </a:p>
          <a:p>
            <a:pPr>
              <a:buClr>
                <a:srgbClr val="870000"/>
              </a:buClr>
            </a:pPr>
            <a:r>
              <a:rPr lang="en-US" sz="3200" dirty="0" smtClean="0">
                <a:solidFill>
                  <a:schemeClr val="bg2">
                    <a:lumMod val="25000"/>
                  </a:schemeClr>
                </a:solidFill>
              </a:rPr>
              <a:t>When testing suggests a new antibody</a:t>
            </a:r>
          </a:p>
          <a:p>
            <a:pPr>
              <a:buClr>
                <a:srgbClr val="870000"/>
              </a:buClr>
            </a:pPr>
            <a:r>
              <a:rPr lang="en-US" sz="3200" dirty="0" smtClean="0">
                <a:solidFill>
                  <a:schemeClr val="bg2">
                    <a:lumMod val="25000"/>
                  </a:schemeClr>
                </a:solidFill>
              </a:rPr>
              <a:t>To confirm a previously identified antibody (per facility SOP)</a:t>
            </a:r>
            <a:endParaRPr lang="fa-IR" sz="3200" dirty="0" smtClean="0">
              <a:solidFill>
                <a:schemeClr val="bg2">
                  <a:lumMod val="25000"/>
                </a:schemeClr>
              </a:solidFill>
            </a:endParaRPr>
          </a:p>
          <a:p>
            <a:pPr>
              <a:buClr>
                <a:srgbClr val="870000"/>
              </a:buClr>
            </a:pPr>
            <a:endParaRPr lang="en-US" sz="3200" dirty="0" smtClean="0">
              <a:solidFill>
                <a:schemeClr val="bg2">
                  <a:lumMod val="25000"/>
                </a:schemeClr>
              </a:solidFill>
            </a:endParaRPr>
          </a:p>
          <a:p>
            <a:pPr>
              <a:buClr>
                <a:srgbClr val="870000"/>
              </a:buClr>
            </a:pPr>
            <a:endParaRPr lang="en-US" sz="32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461847" y="225084"/>
            <a:ext cx="7427741" cy="68931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b="1" dirty="0" smtClean="0">
                <a:solidFill>
                  <a:schemeClr val="bg2"/>
                </a:solidFill>
              </a:rPr>
              <a:t>Antibody Identification</a:t>
            </a:r>
            <a:endParaRPr lang="en-US" b="1" dirty="0">
              <a:solidFill>
                <a:schemeClr val="bg2"/>
              </a:solidFill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2382129" y="1997615"/>
            <a:ext cx="7427741" cy="68931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b="1" dirty="0" smtClean="0">
                <a:solidFill>
                  <a:srgbClr val="870000"/>
                </a:solidFill>
              </a:rPr>
              <a:t>When Do We I.D.?</a:t>
            </a:r>
            <a:endParaRPr lang="en-US" b="1" dirty="0">
              <a:solidFill>
                <a:srgbClr val="87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9433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2461847" y="225084"/>
            <a:ext cx="7427741" cy="68931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b="1" dirty="0" smtClean="0">
                <a:solidFill>
                  <a:schemeClr val="bg2"/>
                </a:solidFill>
              </a:rPr>
              <a:t>Antibody Identification</a:t>
            </a:r>
            <a:endParaRPr lang="en-US" b="1" dirty="0">
              <a:solidFill>
                <a:schemeClr val="bg2"/>
              </a:solidFill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2461846" y="1742987"/>
            <a:ext cx="7427741" cy="68931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b="1" dirty="0" smtClean="0">
                <a:solidFill>
                  <a:srgbClr val="870000"/>
                </a:solidFill>
              </a:rPr>
              <a:t>“Cross-outs”</a:t>
            </a:r>
            <a:endParaRPr lang="en-US" b="1" dirty="0">
              <a:solidFill>
                <a:srgbClr val="870000"/>
              </a:solidFill>
            </a:endParaRPr>
          </a:p>
        </p:txBody>
      </p:sp>
      <p:grpSp>
        <p:nvGrpSpPr>
          <p:cNvPr id="42" name="Group 41"/>
          <p:cNvGrpSpPr/>
          <p:nvPr/>
        </p:nvGrpSpPr>
        <p:grpSpPr>
          <a:xfrm>
            <a:off x="3587892" y="2642397"/>
            <a:ext cx="5226324" cy="3398639"/>
            <a:chOff x="3587892" y="2642397"/>
            <a:chExt cx="5226324" cy="3398639"/>
          </a:xfrm>
        </p:grpSpPr>
        <p:sp>
          <p:nvSpPr>
            <p:cNvPr id="2" name="Rectangle 1"/>
            <p:cNvSpPr/>
            <p:nvPr/>
          </p:nvSpPr>
          <p:spPr>
            <a:xfrm>
              <a:off x="3587892" y="2642397"/>
              <a:ext cx="5226324" cy="3398639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Rectangle 5"/>
            <p:cNvSpPr/>
            <p:nvPr/>
          </p:nvSpPr>
          <p:spPr>
            <a:xfrm>
              <a:off x="3740292" y="2794798"/>
              <a:ext cx="4924023" cy="3111328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cxnSp>
          <p:nvCxnSpPr>
            <p:cNvPr id="8" name="Straight Connector 7"/>
            <p:cNvCxnSpPr/>
            <p:nvPr/>
          </p:nvCxnSpPr>
          <p:spPr>
            <a:xfrm>
              <a:off x="4751882" y="2794798"/>
              <a:ext cx="0" cy="3111328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5758722" y="2794798"/>
              <a:ext cx="0" cy="3111328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>
              <a:off x="7784891" y="2794798"/>
              <a:ext cx="0" cy="3111328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>
              <a:off x="6798039" y="2794798"/>
              <a:ext cx="0" cy="3111328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>
              <a:off x="3740292" y="3552669"/>
              <a:ext cx="4924023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>
              <a:off x="3740292" y="4349646"/>
              <a:ext cx="4924023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>
              <a:off x="3740292" y="5116643"/>
              <a:ext cx="4924023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TextBox 16"/>
            <p:cNvSpPr txBox="1"/>
            <p:nvPr/>
          </p:nvSpPr>
          <p:spPr>
            <a:xfrm>
              <a:off x="3953077" y="2938339"/>
              <a:ext cx="56791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dirty="0" err="1" smtClean="0">
                  <a:ea typeface="Cambria Math" panose="02040503050406030204" pitchFamily="18" charset="0"/>
                </a:rPr>
                <a:t>Fy</a:t>
              </a:r>
              <a:r>
                <a:rPr lang="en-US" sz="2400" b="1" baseline="30000" dirty="0" err="1" smtClean="0">
                  <a:ea typeface="Cambria Math" panose="02040503050406030204" pitchFamily="18" charset="0"/>
                </a:rPr>
                <a:t>a</a:t>
              </a:r>
              <a:endParaRPr lang="en-US" sz="2400" b="1" dirty="0">
                <a:ea typeface="Cambria Math" panose="02040503050406030204" pitchFamily="18" charset="0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4955108" y="2938339"/>
              <a:ext cx="58221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dirty="0" err="1" smtClean="0">
                  <a:ea typeface="Cambria Math" panose="02040503050406030204" pitchFamily="18" charset="0"/>
                </a:rPr>
                <a:t>Fy</a:t>
              </a:r>
              <a:r>
                <a:rPr lang="en-US" sz="2400" b="1" baseline="30000" dirty="0" err="1" smtClean="0">
                  <a:ea typeface="Cambria Math" panose="02040503050406030204" pitchFamily="18" charset="0"/>
                </a:rPr>
                <a:t>b</a:t>
              </a:r>
              <a:endParaRPr lang="en-US" sz="2400" b="1" dirty="0">
                <a:ea typeface="Cambria Math" panose="02040503050406030204" pitchFamily="18" charset="0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6046002" y="2938339"/>
              <a:ext cx="41229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dirty="0" smtClean="0">
                  <a:ea typeface="Cambria Math" panose="02040503050406030204" pitchFamily="18" charset="0"/>
                </a:rPr>
                <a:t>IS</a:t>
              </a:r>
              <a:endParaRPr lang="en-US" sz="2400" b="1" dirty="0">
                <a:ea typeface="Cambria Math" panose="02040503050406030204" pitchFamily="18" charset="0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6978784" y="2938339"/>
              <a:ext cx="65915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dirty="0" smtClean="0">
                  <a:ea typeface="Cambria Math" panose="02040503050406030204" pitchFamily="18" charset="0"/>
                </a:rPr>
                <a:t>37C</a:t>
              </a:r>
              <a:endParaRPr lang="en-US" sz="2400" b="1" dirty="0">
                <a:ea typeface="Cambria Math" panose="02040503050406030204" pitchFamily="18" charset="0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7943882" y="2956094"/>
              <a:ext cx="58060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dirty="0" smtClean="0">
                  <a:ea typeface="Cambria Math" panose="02040503050406030204" pitchFamily="18" charset="0"/>
                </a:rPr>
                <a:t>IAT</a:t>
              </a:r>
              <a:endParaRPr lang="en-US" sz="2400" b="1" dirty="0">
                <a:ea typeface="Cambria Math" panose="02040503050406030204" pitchFamily="18" charset="0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4071395" y="3735315"/>
              <a:ext cx="33855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dirty="0" smtClean="0">
                  <a:ea typeface="Cambria Math" panose="02040503050406030204" pitchFamily="18" charset="0"/>
                </a:rPr>
                <a:t>+</a:t>
              </a:r>
              <a:endParaRPr lang="en-US" sz="2400" b="1" dirty="0">
                <a:ea typeface="Cambria Math" panose="02040503050406030204" pitchFamily="18" charset="0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5058246" y="3753070"/>
              <a:ext cx="34015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dirty="0" smtClean="0">
                  <a:ea typeface="Cambria Math" panose="02040503050406030204" pitchFamily="18" charset="0"/>
                </a:rPr>
                <a:t>0</a:t>
              </a:r>
              <a:endParaRPr lang="en-US" sz="2400" b="1" dirty="0">
                <a:ea typeface="Cambria Math" panose="02040503050406030204" pitchFamily="18" charset="0"/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6112246" y="3735315"/>
              <a:ext cx="34015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dirty="0" smtClean="0">
                  <a:ea typeface="Cambria Math" panose="02040503050406030204" pitchFamily="18" charset="0"/>
                </a:rPr>
                <a:t>0</a:t>
              </a:r>
              <a:endParaRPr lang="en-US" sz="2400" b="1" dirty="0">
                <a:ea typeface="Cambria Math" panose="02040503050406030204" pitchFamily="18" charset="0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7099097" y="3753069"/>
              <a:ext cx="34015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dirty="0" smtClean="0">
                  <a:ea typeface="Cambria Math" panose="02040503050406030204" pitchFamily="18" charset="0"/>
                </a:rPr>
                <a:t>0</a:t>
              </a:r>
              <a:endParaRPr lang="en-US" sz="2400" b="1" dirty="0">
                <a:ea typeface="Cambria Math" panose="02040503050406030204" pitchFamily="18" charset="0"/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8064107" y="3753069"/>
              <a:ext cx="34015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dirty="0" smtClean="0">
                  <a:ea typeface="Cambria Math" panose="02040503050406030204" pitchFamily="18" charset="0"/>
                </a:rPr>
                <a:t>0</a:t>
              </a:r>
              <a:endParaRPr lang="en-US" sz="2400" b="1" dirty="0">
                <a:ea typeface="Cambria Math" panose="02040503050406030204" pitchFamily="18" charset="0"/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4071395" y="4518280"/>
              <a:ext cx="33855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dirty="0" smtClean="0">
                  <a:ea typeface="Cambria Math" panose="02040503050406030204" pitchFamily="18" charset="0"/>
                </a:rPr>
                <a:t>+</a:t>
              </a:r>
              <a:endParaRPr lang="en-US" sz="2400" b="1" dirty="0">
                <a:ea typeface="Cambria Math" panose="02040503050406030204" pitchFamily="18" charset="0"/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5058246" y="4521521"/>
              <a:ext cx="34015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dirty="0" smtClean="0">
                  <a:ea typeface="Cambria Math" panose="02040503050406030204" pitchFamily="18" charset="0"/>
                </a:rPr>
                <a:t>+</a:t>
              </a:r>
              <a:endParaRPr lang="en-US" sz="2400" b="1" dirty="0">
                <a:ea typeface="Cambria Math" panose="02040503050406030204" pitchFamily="18" charset="0"/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6112246" y="4518280"/>
              <a:ext cx="34015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dirty="0" smtClean="0">
                  <a:ea typeface="Cambria Math" panose="02040503050406030204" pitchFamily="18" charset="0"/>
                </a:rPr>
                <a:t>0</a:t>
              </a:r>
              <a:endParaRPr lang="en-US" sz="2400" b="1" dirty="0">
                <a:ea typeface="Cambria Math" panose="02040503050406030204" pitchFamily="18" charset="0"/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7099097" y="4536034"/>
              <a:ext cx="34015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dirty="0" smtClean="0">
                  <a:ea typeface="Cambria Math" panose="02040503050406030204" pitchFamily="18" charset="0"/>
                </a:rPr>
                <a:t>0</a:t>
              </a:r>
              <a:endParaRPr lang="en-US" sz="2400" b="1" dirty="0">
                <a:ea typeface="Cambria Math" panose="02040503050406030204" pitchFamily="18" charset="0"/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8064107" y="4536034"/>
              <a:ext cx="34015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dirty="0" smtClean="0">
                  <a:ea typeface="Cambria Math" panose="02040503050406030204" pitchFamily="18" charset="0"/>
                </a:rPr>
                <a:t>0</a:t>
              </a:r>
              <a:endParaRPr lang="en-US" sz="2400" b="1" dirty="0">
                <a:ea typeface="Cambria Math" panose="02040503050406030204" pitchFamily="18" charset="0"/>
              </a:endParaRP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4076917" y="5297196"/>
              <a:ext cx="33855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dirty="0" smtClean="0">
                  <a:ea typeface="Cambria Math" panose="02040503050406030204" pitchFamily="18" charset="0"/>
                </a:rPr>
                <a:t>0</a:t>
              </a:r>
              <a:endParaRPr lang="en-US" sz="2400" b="1" dirty="0">
                <a:ea typeface="Cambria Math" panose="02040503050406030204" pitchFamily="18" charset="0"/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5063768" y="5281085"/>
              <a:ext cx="34015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dirty="0" smtClean="0">
                  <a:ea typeface="Cambria Math" panose="02040503050406030204" pitchFamily="18" charset="0"/>
                </a:rPr>
                <a:t>+</a:t>
              </a:r>
              <a:endParaRPr lang="en-US" sz="2400" b="1" dirty="0">
                <a:ea typeface="Cambria Math" panose="02040503050406030204" pitchFamily="18" charset="0"/>
              </a:endParaRP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6117768" y="5263330"/>
              <a:ext cx="34015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dirty="0" smtClean="0">
                  <a:ea typeface="Cambria Math" panose="02040503050406030204" pitchFamily="18" charset="0"/>
                </a:rPr>
                <a:t>0</a:t>
              </a:r>
              <a:endParaRPr lang="en-US" sz="2400" b="1" dirty="0">
                <a:ea typeface="Cambria Math" panose="02040503050406030204" pitchFamily="18" charset="0"/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7044442" y="5281084"/>
              <a:ext cx="49404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dirty="0" smtClean="0">
                  <a:ea typeface="Cambria Math" panose="02040503050406030204" pitchFamily="18" charset="0"/>
                </a:rPr>
                <a:t>1+</a:t>
              </a:r>
              <a:endParaRPr lang="en-US" sz="2400" b="1" dirty="0">
                <a:ea typeface="Cambria Math" panose="02040503050406030204" pitchFamily="18" charset="0"/>
              </a:endParaRP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7983023" y="5281084"/>
              <a:ext cx="49404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dirty="0" smtClean="0">
                  <a:ea typeface="Cambria Math" panose="02040503050406030204" pitchFamily="18" charset="0"/>
                </a:rPr>
                <a:t>2+</a:t>
              </a:r>
              <a:endParaRPr lang="en-US" sz="2400" b="1" dirty="0">
                <a:ea typeface="Cambria Math" panose="02040503050406030204" pitchFamily="18" charset="0"/>
              </a:endParaRPr>
            </a:p>
          </p:txBody>
        </p:sp>
      </p:grpSp>
      <p:cxnSp>
        <p:nvCxnSpPr>
          <p:cNvPr id="43" name="Straight Connector 42"/>
          <p:cNvCxnSpPr/>
          <p:nvPr/>
        </p:nvCxnSpPr>
        <p:spPr>
          <a:xfrm>
            <a:off x="3923177" y="5537606"/>
            <a:ext cx="4601313" cy="1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Rectangle 45"/>
          <p:cNvSpPr/>
          <p:nvPr/>
        </p:nvSpPr>
        <p:spPr>
          <a:xfrm>
            <a:off x="5909733" y="3727463"/>
            <a:ext cx="2631690" cy="1286348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Oval 46"/>
          <p:cNvSpPr/>
          <p:nvPr/>
        </p:nvSpPr>
        <p:spPr>
          <a:xfrm>
            <a:off x="6017139" y="3620768"/>
            <a:ext cx="2478488" cy="69076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Oval 47"/>
          <p:cNvSpPr/>
          <p:nvPr/>
        </p:nvSpPr>
        <p:spPr>
          <a:xfrm>
            <a:off x="3920822" y="3732512"/>
            <a:ext cx="632422" cy="534263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9" name="Straight Connector 48"/>
          <p:cNvCxnSpPr/>
          <p:nvPr/>
        </p:nvCxnSpPr>
        <p:spPr>
          <a:xfrm flipH="1">
            <a:off x="3884786" y="3749644"/>
            <a:ext cx="683968" cy="485075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Oval 50"/>
          <p:cNvSpPr/>
          <p:nvPr/>
        </p:nvSpPr>
        <p:spPr>
          <a:xfrm>
            <a:off x="6014386" y="4413327"/>
            <a:ext cx="2478488" cy="690760"/>
          </a:xfrm>
          <a:prstGeom prst="ellipse">
            <a:avLst/>
          </a:prstGeom>
          <a:noFill/>
          <a:ln w="28575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Oval 51"/>
          <p:cNvSpPr/>
          <p:nvPr/>
        </p:nvSpPr>
        <p:spPr>
          <a:xfrm>
            <a:off x="3874083" y="4475129"/>
            <a:ext cx="1779129" cy="565741"/>
          </a:xfrm>
          <a:prstGeom prst="ellipse">
            <a:avLst/>
          </a:prstGeom>
          <a:noFill/>
          <a:ln w="28575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5" name="Straight Connector 44"/>
          <p:cNvCxnSpPr/>
          <p:nvPr/>
        </p:nvCxnSpPr>
        <p:spPr>
          <a:xfrm flipH="1">
            <a:off x="5072495" y="4663625"/>
            <a:ext cx="329779" cy="215851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/>
          <p:cNvCxnSpPr/>
          <p:nvPr/>
        </p:nvCxnSpPr>
        <p:spPr>
          <a:xfrm flipH="1">
            <a:off x="4077055" y="4641051"/>
            <a:ext cx="329779" cy="215851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7455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6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1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6" dur="2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46" grpId="1" animBg="1"/>
      <p:bldP spid="47" grpId="0" animBg="1"/>
      <p:bldP spid="47" grpId="1" animBg="1"/>
      <p:bldP spid="48" grpId="0" animBg="1"/>
      <p:bldP spid="51" grpId="0" animBg="1"/>
      <p:bldP spid="52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94656" y="2846597"/>
            <a:ext cx="10574867" cy="828586"/>
          </a:xfrm>
        </p:spPr>
        <p:txBody>
          <a:bodyPr>
            <a:normAutofit/>
          </a:bodyPr>
          <a:lstStyle/>
          <a:p>
            <a:pPr>
              <a:buClr>
                <a:srgbClr val="870000"/>
              </a:buClr>
            </a:pPr>
            <a:r>
              <a:rPr lang="en-US" sz="3200" dirty="0" smtClean="0">
                <a:solidFill>
                  <a:schemeClr val="bg2">
                    <a:lumMod val="25000"/>
                  </a:schemeClr>
                </a:solidFill>
              </a:rPr>
              <a:t>Try first for a single antibody to explain all reactions</a:t>
            </a:r>
          </a:p>
          <a:p>
            <a:pPr>
              <a:buClr>
                <a:srgbClr val="870000"/>
              </a:buClr>
            </a:pPr>
            <a:endParaRPr lang="en-US" sz="3200" dirty="0" smtClean="0">
              <a:solidFill>
                <a:schemeClr val="bg2">
                  <a:lumMod val="25000"/>
                </a:schemeClr>
              </a:solidFill>
            </a:endParaRPr>
          </a:p>
          <a:p>
            <a:pPr marL="0" indent="0">
              <a:buClr>
                <a:srgbClr val="870000"/>
              </a:buClr>
              <a:buNone/>
            </a:pPr>
            <a:endParaRPr lang="en-US" sz="3200" dirty="0" smtClean="0">
              <a:solidFill>
                <a:schemeClr val="bg2">
                  <a:lumMod val="25000"/>
                </a:schemeClr>
              </a:solidFill>
            </a:endParaRPr>
          </a:p>
          <a:p>
            <a:pPr marL="0" indent="0">
              <a:buClr>
                <a:srgbClr val="870000"/>
              </a:buClr>
              <a:buNone/>
            </a:pPr>
            <a:endParaRPr lang="en-US" sz="3200" dirty="0" smtClean="0">
              <a:solidFill>
                <a:schemeClr val="bg2">
                  <a:lumMod val="25000"/>
                </a:schemeClr>
              </a:solidFill>
            </a:endParaRPr>
          </a:p>
          <a:p>
            <a:pPr marL="0" indent="0">
              <a:buClr>
                <a:srgbClr val="870000"/>
              </a:buClr>
              <a:buNone/>
            </a:pPr>
            <a:endParaRPr lang="en-US" sz="3200" dirty="0" smtClean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461847" y="225084"/>
            <a:ext cx="7427741" cy="68931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b="1" dirty="0" smtClean="0">
                <a:solidFill>
                  <a:schemeClr val="bg2"/>
                </a:solidFill>
              </a:rPr>
              <a:t>Antibody Identification</a:t>
            </a:r>
            <a:endParaRPr lang="en-US" b="1" dirty="0">
              <a:solidFill>
                <a:schemeClr val="bg2"/>
              </a:solidFill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2461846" y="1742987"/>
            <a:ext cx="7427741" cy="68931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b="1" dirty="0" smtClean="0">
                <a:solidFill>
                  <a:srgbClr val="870000"/>
                </a:solidFill>
              </a:rPr>
              <a:t>General Process</a:t>
            </a:r>
            <a:endParaRPr lang="en-US" b="1" dirty="0">
              <a:solidFill>
                <a:srgbClr val="87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2524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94656" y="2846597"/>
            <a:ext cx="10574867" cy="3888032"/>
          </a:xfrm>
        </p:spPr>
        <p:txBody>
          <a:bodyPr>
            <a:normAutofit/>
          </a:bodyPr>
          <a:lstStyle/>
          <a:p>
            <a:pPr>
              <a:buClr>
                <a:srgbClr val="870000"/>
              </a:buClr>
            </a:pPr>
            <a:r>
              <a:rPr lang="en-US" sz="3200" dirty="0" smtClean="0">
                <a:solidFill>
                  <a:schemeClr val="bg2">
                    <a:lumMod val="25000"/>
                  </a:schemeClr>
                </a:solidFill>
              </a:rPr>
              <a:t>Try first for a single antibody to explain all reactions</a:t>
            </a:r>
          </a:p>
          <a:p>
            <a:pPr>
              <a:buClr>
                <a:srgbClr val="870000"/>
              </a:buClr>
            </a:pPr>
            <a:r>
              <a:rPr lang="en-US" sz="3200" dirty="0" smtClean="0">
                <a:solidFill>
                  <a:schemeClr val="bg2">
                    <a:lumMod val="25000"/>
                  </a:schemeClr>
                </a:solidFill>
              </a:rPr>
              <a:t>Failing that…</a:t>
            </a:r>
          </a:p>
          <a:p>
            <a:pPr>
              <a:buClr>
                <a:srgbClr val="870000"/>
              </a:buClr>
            </a:pPr>
            <a:r>
              <a:rPr lang="en-US" sz="3200" dirty="0" smtClean="0">
                <a:solidFill>
                  <a:schemeClr val="bg2">
                    <a:lumMod val="25000"/>
                  </a:schemeClr>
                </a:solidFill>
              </a:rPr>
              <a:t>Depending on pattern, hypothesize:</a:t>
            </a:r>
          </a:p>
          <a:p>
            <a:pPr lvl="1">
              <a:buClr>
                <a:srgbClr val="870000"/>
              </a:buClr>
            </a:pPr>
            <a:r>
              <a:rPr lang="en-US" dirty="0" smtClean="0">
                <a:solidFill>
                  <a:schemeClr val="bg2">
                    <a:lumMod val="25000"/>
                  </a:schemeClr>
                </a:solidFill>
              </a:rPr>
              <a:t>Two antibodies in same phase</a:t>
            </a:r>
          </a:p>
          <a:p>
            <a:pPr marL="0" indent="0">
              <a:buClr>
                <a:srgbClr val="870000"/>
              </a:buClr>
              <a:buNone/>
            </a:pPr>
            <a:endParaRPr lang="en-US" sz="3200" dirty="0" smtClean="0">
              <a:solidFill>
                <a:schemeClr val="bg2">
                  <a:lumMod val="25000"/>
                </a:schemeClr>
              </a:solidFill>
            </a:endParaRPr>
          </a:p>
          <a:p>
            <a:pPr marL="0" indent="0">
              <a:buClr>
                <a:srgbClr val="870000"/>
              </a:buClr>
              <a:buNone/>
            </a:pPr>
            <a:endParaRPr lang="en-US" sz="3200" dirty="0" smtClean="0">
              <a:solidFill>
                <a:schemeClr val="bg2">
                  <a:lumMod val="25000"/>
                </a:schemeClr>
              </a:solidFill>
            </a:endParaRPr>
          </a:p>
          <a:p>
            <a:pPr marL="0" indent="0">
              <a:buClr>
                <a:srgbClr val="870000"/>
              </a:buClr>
              <a:buNone/>
            </a:pPr>
            <a:endParaRPr lang="en-US" sz="3200" dirty="0" smtClean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461847" y="225084"/>
            <a:ext cx="7427741" cy="68931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b="1" dirty="0" smtClean="0">
                <a:solidFill>
                  <a:schemeClr val="bg2"/>
                </a:solidFill>
              </a:rPr>
              <a:t>Antibody Identification</a:t>
            </a:r>
            <a:endParaRPr lang="en-US" b="1" dirty="0">
              <a:solidFill>
                <a:schemeClr val="bg2"/>
              </a:solidFill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2461846" y="1742987"/>
            <a:ext cx="7427741" cy="68931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b="1" dirty="0" smtClean="0">
                <a:solidFill>
                  <a:srgbClr val="870000"/>
                </a:solidFill>
              </a:rPr>
              <a:t>General Process</a:t>
            </a:r>
            <a:endParaRPr lang="en-US" b="1" dirty="0">
              <a:solidFill>
                <a:srgbClr val="87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6470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94656" y="2846597"/>
            <a:ext cx="10574867" cy="3888032"/>
          </a:xfrm>
        </p:spPr>
        <p:txBody>
          <a:bodyPr>
            <a:normAutofit/>
          </a:bodyPr>
          <a:lstStyle/>
          <a:p>
            <a:pPr>
              <a:buClr>
                <a:srgbClr val="870000"/>
              </a:buClr>
            </a:pPr>
            <a:r>
              <a:rPr lang="en-US" sz="3200" dirty="0" smtClean="0">
                <a:solidFill>
                  <a:schemeClr val="bg2">
                    <a:lumMod val="25000"/>
                  </a:schemeClr>
                </a:solidFill>
              </a:rPr>
              <a:t>Try first for a single antibody to explain all reactions</a:t>
            </a:r>
          </a:p>
          <a:p>
            <a:pPr>
              <a:buClr>
                <a:srgbClr val="870000"/>
              </a:buClr>
            </a:pPr>
            <a:r>
              <a:rPr lang="en-US" sz="3200" dirty="0" smtClean="0">
                <a:solidFill>
                  <a:schemeClr val="bg2">
                    <a:lumMod val="25000"/>
                  </a:schemeClr>
                </a:solidFill>
              </a:rPr>
              <a:t>Failing that…</a:t>
            </a:r>
          </a:p>
          <a:p>
            <a:pPr>
              <a:buClr>
                <a:srgbClr val="870000"/>
              </a:buClr>
            </a:pPr>
            <a:r>
              <a:rPr lang="en-US" sz="3200" dirty="0" smtClean="0">
                <a:solidFill>
                  <a:schemeClr val="bg2">
                    <a:lumMod val="25000"/>
                  </a:schemeClr>
                </a:solidFill>
              </a:rPr>
              <a:t>Depending on pattern, hypothesize:</a:t>
            </a:r>
          </a:p>
          <a:p>
            <a:pPr lvl="1">
              <a:buClr>
                <a:srgbClr val="870000"/>
              </a:buClr>
            </a:pPr>
            <a:r>
              <a:rPr lang="en-US" dirty="0" smtClean="0">
                <a:solidFill>
                  <a:schemeClr val="bg2">
                    <a:lumMod val="25000"/>
                  </a:schemeClr>
                </a:solidFill>
              </a:rPr>
              <a:t>Two antibodies in same phase</a:t>
            </a:r>
          </a:p>
          <a:p>
            <a:pPr lvl="1">
              <a:buClr>
                <a:srgbClr val="870000"/>
              </a:buClr>
            </a:pPr>
            <a:r>
              <a:rPr lang="en-US" dirty="0" smtClean="0">
                <a:solidFill>
                  <a:schemeClr val="bg2">
                    <a:lumMod val="25000"/>
                  </a:schemeClr>
                </a:solidFill>
              </a:rPr>
              <a:t>One warm and one cold antibody</a:t>
            </a:r>
          </a:p>
          <a:p>
            <a:pPr marL="0" indent="0">
              <a:buClr>
                <a:srgbClr val="870000"/>
              </a:buClr>
              <a:buNone/>
            </a:pPr>
            <a:endParaRPr lang="en-US" sz="3200" dirty="0" smtClean="0">
              <a:solidFill>
                <a:schemeClr val="bg2">
                  <a:lumMod val="25000"/>
                </a:schemeClr>
              </a:solidFill>
            </a:endParaRPr>
          </a:p>
          <a:p>
            <a:pPr marL="0" indent="0">
              <a:buClr>
                <a:srgbClr val="870000"/>
              </a:buClr>
              <a:buNone/>
            </a:pPr>
            <a:endParaRPr lang="en-US" sz="3200" dirty="0" smtClean="0">
              <a:solidFill>
                <a:schemeClr val="bg2">
                  <a:lumMod val="25000"/>
                </a:schemeClr>
              </a:solidFill>
            </a:endParaRPr>
          </a:p>
          <a:p>
            <a:pPr marL="0" indent="0">
              <a:buClr>
                <a:srgbClr val="870000"/>
              </a:buClr>
              <a:buNone/>
            </a:pPr>
            <a:endParaRPr lang="en-US" sz="3200" dirty="0" smtClean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461847" y="225084"/>
            <a:ext cx="7427741" cy="68931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b="1" dirty="0" smtClean="0">
                <a:solidFill>
                  <a:schemeClr val="bg2"/>
                </a:solidFill>
              </a:rPr>
              <a:t>Antibody Identification</a:t>
            </a:r>
            <a:endParaRPr lang="en-US" b="1" dirty="0">
              <a:solidFill>
                <a:schemeClr val="bg2"/>
              </a:solidFill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2461846" y="1742987"/>
            <a:ext cx="7427741" cy="68931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b="1" dirty="0" smtClean="0">
                <a:solidFill>
                  <a:srgbClr val="870000"/>
                </a:solidFill>
              </a:rPr>
              <a:t>General Process</a:t>
            </a:r>
            <a:endParaRPr lang="en-US" b="1" dirty="0">
              <a:solidFill>
                <a:srgbClr val="87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1745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94656" y="2846597"/>
            <a:ext cx="10574867" cy="3888032"/>
          </a:xfrm>
        </p:spPr>
        <p:txBody>
          <a:bodyPr>
            <a:normAutofit/>
          </a:bodyPr>
          <a:lstStyle/>
          <a:p>
            <a:pPr>
              <a:buClr>
                <a:srgbClr val="870000"/>
              </a:buClr>
            </a:pPr>
            <a:r>
              <a:rPr lang="en-US" sz="3200" dirty="0" smtClean="0">
                <a:solidFill>
                  <a:schemeClr val="bg2">
                    <a:lumMod val="25000"/>
                  </a:schemeClr>
                </a:solidFill>
              </a:rPr>
              <a:t>Try first for a single antibody to explain all reactions</a:t>
            </a:r>
          </a:p>
          <a:p>
            <a:pPr>
              <a:buClr>
                <a:srgbClr val="870000"/>
              </a:buClr>
            </a:pPr>
            <a:r>
              <a:rPr lang="en-US" sz="3200" dirty="0" smtClean="0">
                <a:solidFill>
                  <a:schemeClr val="bg2">
                    <a:lumMod val="25000"/>
                  </a:schemeClr>
                </a:solidFill>
              </a:rPr>
              <a:t>Failing that…</a:t>
            </a:r>
          </a:p>
          <a:p>
            <a:pPr>
              <a:buClr>
                <a:srgbClr val="870000"/>
              </a:buClr>
            </a:pPr>
            <a:r>
              <a:rPr lang="en-US" sz="3200" dirty="0" smtClean="0">
                <a:solidFill>
                  <a:schemeClr val="bg2">
                    <a:lumMod val="25000"/>
                  </a:schemeClr>
                </a:solidFill>
              </a:rPr>
              <a:t>Depending on pattern, hypothesize:</a:t>
            </a:r>
          </a:p>
          <a:p>
            <a:pPr lvl="1">
              <a:buClr>
                <a:srgbClr val="870000"/>
              </a:buClr>
            </a:pPr>
            <a:r>
              <a:rPr lang="en-US" dirty="0" smtClean="0">
                <a:solidFill>
                  <a:schemeClr val="bg2">
                    <a:lumMod val="25000"/>
                  </a:schemeClr>
                </a:solidFill>
              </a:rPr>
              <a:t>Two antibodies in same phase</a:t>
            </a:r>
          </a:p>
          <a:p>
            <a:pPr lvl="1">
              <a:buClr>
                <a:srgbClr val="870000"/>
              </a:buClr>
            </a:pPr>
            <a:r>
              <a:rPr lang="en-US" dirty="0" smtClean="0">
                <a:solidFill>
                  <a:schemeClr val="bg2">
                    <a:lumMod val="25000"/>
                  </a:schemeClr>
                </a:solidFill>
              </a:rPr>
              <a:t>One warm and one cold antibody</a:t>
            </a:r>
          </a:p>
          <a:p>
            <a:pPr lvl="1">
              <a:buClr>
                <a:srgbClr val="870000"/>
              </a:buClr>
            </a:pPr>
            <a:r>
              <a:rPr lang="en-US" dirty="0" smtClean="0">
                <a:solidFill>
                  <a:schemeClr val="bg2">
                    <a:lumMod val="25000"/>
                  </a:schemeClr>
                </a:solidFill>
              </a:rPr>
              <a:t>Consider multiple warms and colds</a:t>
            </a:r>
          </a:p>
          <a:p>
            <a:pPr marL="0" indent="0">
              <a:buClr>
                <a:srgbClr val="870000"/>
              </a:buClr>
              <a:buNone/>
            </a:pPr>
            <a:endParaRPr lang="en-US" sz="3200" dirty="0" smtClean="0">
              <a:solidFill>
                <a:schemeClr val="bg2">
                  <a:lumMod val="25000"/>
                </a:schemeClr>
              </a:solidFill>
            </a:endParaRPr>
          </a:p>
          <a:p>
            <a:pPr marL="0" indent="0">
              <a:buClr>
                <a:srgbClr val="870000"/>
              </a:buClr>
              <a:buNone/>
            </a:pPr>
            <a:endParaRPr lang="en-US" sz="3200" dirty="0" smtClean="0">
              <a:solidFill>
                <a:schemeClr val="bg2">
                  <a:lumMod val="25000"/>
                </a:schemeClr>
              </a:solidFill>
            </a:endParaRPr>
          </a:p>
          <a:p>
            <a:pPr marL="0" indent="0">
              <a:buClr>
                <a:srgbClr val="870000"/>
              </a:buClr>
              <a:buNone/>
            </a:pPr>
            <a:endParaRPr lang="en-US" sz="3200" dirty="0" smtClean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461847" y="225084"/>
            <a:ext cx="7427741" cy="68931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b="1" dirty="0" smtClean="0">
                <a:solidFill>
                  <a:schemeClr val="bg2"/>
                </a:solidFill>
              </a:rPr>
              <a:t>Antibody Identification</a:t>
            </a:r>
            <a:endParaRPr lang="en-US" b="1" dirty="0">
              <a:solidFill>
                <a:schemeClr val="bg2"/>
              </a:solidFill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2461846" y="1742987"/>
            <a:ext cx="7427741" cy="68931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b="1" dirty="0" smtClean="0">
                <a:solidFill>
                  <a:srgbClr val="870000"/>
                </a:solidFill>
              </a:rPr>
              <a:t>General Process</a:t>
            </a:r>
            <a:endParaRPr lang="en-US" b="1" dirty="0">
              <a:solidFill>
                <a:srgbClr val="87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9926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51114" y="3260890"/>
            <a:ext cx="10574867" cy="2913805"/>
          </a:xfrm>
        </p:spPr>
        <p:txBody>
          <a:bodyPr>
            <a:normAutofit/>
          </a:bodyPr>
          <a:lstStyle/>
          <a:p>
            <a:pPr>
              <a:buClr>
                <a:srgbClr val="870000"/>
              </a:buClr>
            </a:pPr>
            <a:r>
              <a:rPr lang="en-US" sz="3200" dirty="0" smtClean="0">
                <a:solidFill>
                  <a:schemeClr val="bg2">
                    <a:lumMod val="25000"/>
                  </a:schemeClr>
                </a:solidFill>
              </a:rPr>
              <a:t>Helps confirm identification of alloantibody </a:t>
            </a:r>
            <a:br>
              <a:rPr lang="en-US" sz="3200" dirty="0" smtClean="0">
                <a:solidFill>
                  <a:schemeClr val="bg2">
                    <a:lumMod val="25000"/>
                  </a:schemeClr>
                </a:solidFill>
              </a:rPr>
            </a:br>
            <a:r>
              <a:rPr lang="en-US" sz="3200" dirty="0" smtClean="0">
                <a:solidFill>
                  <a:schemeClr val="bg2">
                    <a:lumMod val="25000"/>
                  </a:schemeClr>
                </a:solidFill>
              </a:rPr>
              <a:t>by demonstrating lack of antigen</a:t>
            </a:r>
          </a:p>
          <a:p>
            <a:pPr>
              <a:buClr>
                <a:srgbClr val="870000"/>
              </a:buClr>
            </a:pPr>
            <a:r>
              <a:rPr lang="en-US" sz="3200" dirty="0" smtClean="0">
                <a:solidFill>
                  <a:schemeClr val="bg2">
                    <a:lumMod val="25000"/>
                  </a:schemeClr>
                </a:solidFill>
              </a:rPr>
              <a:t>Is a Tool in confirmation, not sole measure of confirmation</a:t>
            </a:r>
          </a:p>
          <a:p>
            <a:pPr>
              <a:buClr>
                <a:srgbClr val="870000"/>
              </a:buClr>
            </a:pPr>
            <a:endParaRPr lang="en-US" sz="3200" dirty="0" smtClean="0">
              <a:solidFill>
                <a:schemeClr val="bg2">
                  <a:lumMod val="25000"/>
                </a:schemeClr>
              </a:solidFill>
            </a:endParaRPr>
          </a:p>
          <a:p>
            <a:pPr marL="0" indent="0">
              <a:buClr>
                <a:srgbClr val="870000"/>
              </a:buClr>
              <a:buNone/>
            </a:pPr>
            <a:endParaRPr lang="en-US" sz="3200" dirty="0" smtClean="0">
              <a:solidFill>
                <a:schemeClr val="bg2">
                  <a:lumMod val="25000"/>
                </a:schemeClr>
              </a:solidFill>
            </a:endParaRPr>
          </a:p>
          <a:p>
            <a:pPr marL="0" indent="0">
              <a:buClr>
                <a:srgbClr val="870000"/>
              </a:buClr>
              <a:buNone/>
            </a:pPr>
            <a:endParaRPr lang="en-US" sz="3200" dirty="0" smtClean="0">
              <a:solidFill>
                <a:schemeClr val="bg2">
                  <a:lumMod val="25000"/>
                </a:schemeClr>
              </a:solidFill>
            </a:endParaRPr>
          </a:p>
          <a:p>
            <a:pPr marL="0" indent="0">
              <a:buClr>
                <a:srgbClr val="870000"/>
              </a:buClr>
              <a:buNone/>
            </a:pPr>
            <a:endParaRPr lang="en-US" sz="3200" dirty="0" smtClean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461847" y="225084"/>
            <a:ext cx="7427741" cy="68931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b="1" dirty="0" smtClean="0">
                <a:solidFill>
                  <a:schemeClr val="bg2"/>
                </a:solidFill>
              </a:rPr>
              <a:t>Antibody Identification</a:t>
            </a:r>
            <a:endParaRPr lang="en-US" b="1" dirty="0">
              <a:solidFill>
                <a:schemeClr val="bg2"/>
              </a:solidFill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2461846" y="1742987"/>
            <a:ext cx="7427741" cy="68931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b="1" dirty="0" smtClean="0">
                <a:solidFill>
                  <a:srgbClr val="870000"/>
                </a:solidFill>
              </a:rPr>
              <a:t>Phenotyping</a:t>
            </a:r>
            <a:endParaRPr lang="en-US" b="1" dirty="0">
              <a:solidFill>
                <a:srgbClr val="87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4943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12244" y="2547278"/>
            <a:ext cx="6926943" cy="1153865"/>
          </a:xfrm>
        </p:spPr>
        <p:txBody>
          <a:bodyPr>
            <a:normAutofit/>
          </a:bodyPr>
          <a:lstStyle/>
          <a:p>
            <a:pPr>
              <a:buClr>
                <a:srgbClr val="870000"/>
              </a:buClr>
            </a:pPr>
            <a:r>
              <a:rPr lang="en-US" sz="3200" dirty="0" smtClean="0">
                <a:solidFill>
                  <a:schemeClr val="bg2">
                    <a:lumMod val="25000"/>
                  </a:schemeClr>
                </a:solidFill>
              </a:rPr>
              <a:t>Removing antibodies from sample by</a:t>
            </a:r>
            <a:br>
              <a:rPr lang="en-US" sz="3200" dirty="0" smtClean="0">
                <a:solidFill>
                  <a:schemeClr val="bg2">
                    <a:lumMod val="25000"/>
                  </a:schemeClr>
                </a:solidFill>
              </a:rPr>
            </a:br>
            <a:r>
              <a:rPr lang="en-US" sz="3200" dirty="0" smtClean="0">
                <a:solidFill>
                  <a:schemeClr val="bg2">
                    <a:lumMod val="25000"/>
                  </a:schemeClr>
                </a:solidFill>
              </a:rPr>
              <a:t>incubation with antigen-positive RBCs</a:t>
            </a:r>
          </a:p>
          <a:p>
            <a:pPr>
              <a:buClr>
                <a:srgbClr val="870000"/>
              </a:buClr>
            </a:pPr>
            <a:endParaRPr lang="en-US" sz="3200" dirty="0" smtClean="0">
              <a:solidFill>
                <a:schemeClr val="bg2">
                  <a:lumMod val="25000"/>
                </a:schemeClr>
              </a:solidFill>
            </a:endParaRPr>
          </a:p>
          <a:p>
            <a:pPr marL="0" indent="0">
              <a:buClr>
                <a:srgbClr val="870000"/>
              </a:buClr>
              <a:buNone/>
            </a:pPr>
            <a:endParaRPr lang="en-US" sz="3200" dirty="0" smtClean="0">
              <a:solidFill>
                <a:schemeClr val="bg2">
                  <a:lumMod val="25000"/>
                </a:schemeClr>
              </a:solidFill>
            </a:endParaRPr>
          </a:p>
          <a:p>
            <a:pPr marL="0" indent="0">
              <a:buClr>
                <a:srgbClr val="870000"/>
              </a:buClr>
              <a:buNone/>
            </a:pPr>
            <a:endParaRPr lang="en-US" sz="3200" dirty="0" smtClean="0"/>
          </a:p>
          <a:p>
            <a:pPr marL="0" indent="0">
              <a:buClr>
                <a:srgbClr val="870000"/>
              </a:buClr>
              <a:buNone/>
            </a:pPr>
            <a:endParaRPr lang="en-US" sz="3200" dirty="0" smtClean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461847" y="225084"/>
            <a:ext cx="7427741" cy="68931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b="1" dirty="0" smtClean="0">
                <a:solidFill>
                  <a:schemeClr val="bg2"/>
                </a:solidFill>
              </a:rPr>
              <a:t>Antibody Identification</a:t>
            </a:r>
            <a:endParaRPr lang="en-US" b="1" dirty="0">
              <a:solidFill>
                <a:schemeClr val="bg2"/>
              </a:solidFill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2461846" y="1742987"/>
            <a:ext cx="7427741" cy="68931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b="1" dirty="0" smtClean="0">
                <a:solidFill>
                  <a:srgbClr val="870000"/>
                </a:solidFill>
              </a:rPr>
              <a:t>Adsorption</a:t>
            </a:r>
            <a:endParaRPr lang="en-US" b="1" dirty="0">
              <a:solidFill>
                <a:srgbClr val="870000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2685143" y="3556000"/>
            <a:ext cx="6908800" cy="30153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2830286" y="4786086"/>
            <a:ext cx="2191657" cy="1669143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Oval 6"/>
          <p:cNvSpPr/>
          <p:nvPr/>
        </p:nvSpPr>
        <p:spPr>
          <a:xfrm>
            <a:off x="2931886" y="4980867"/>
            <a:ext cx="1146628" cy="551543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smtClean="0"/>
              <a:t>Patient</a:t>
            </a:r>
          </a:p>
          <a:p>
            <a:pPr algn="ctr"/>
            <a:r>
              <a:rPr lang="en-US" sz="1600" b="1" dirty="0" smtClean="0"/>
              <a:t>K-</a:t>
            </a:r>
            <a:endParaRPr lang="en-US" sz="1600" b="1" dirty="0"/>
          </a:p>
        </p:txBody>
      </p:sp>
      <p:sp>
        <p:nvSpPr>
          <p:cNvPr id="8" name="Oval 7"/>
          <p:cNvSpPr/>
          <p:nvPr/>
        </p:nvSpPr>
        <p:spPr>
          <a:xfrm>
            <a:off x="3773716" y="5233706"/>
            <a:ext cx="1146628" cy="551543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smtClean="0"/>
              <a:t>Patient</a:t>
            </a:r>
          </a:p>
          <a:p>
            <a:pPr algn="ctr"/>
            <a:r>
              <a:rPr lang="en-US" sz="1600" b="1" dirty="0" smtClean="0"/>
              <a:t>K-</a:t>
            </a:r>
            <a:endParaRPr lang="en-US" sz="1600" b="1" dirty="0"/>
          </a:p>
        </p:txBody>
      </p:sp>
      <p:sp>
        <p:nvSpPr>
          <p:cNvPr id="9" name="Right Arrow 8"/>
          <p:cNvSpPr/>
          <p:nvPr/>
        </p:nvSpPr>
        <p:spPr>
          <a:xfrm>
            <a:off x="5123543" y="5509477"/>
            <a:ext cx="754743" cy="275772"/>
          </a:xfrm>
          <a:prstGeom prst="righ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8084457" y="4786086"/>
            <a:ext cx="1342572" cy="1669143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Plus 12"/>
          <p:cNvSpPr/>
          <p:nvPr/>
        </p:nvSpPr>
        <p:spPr>
          <a:xfrm>
            <a:off x="7467487" y="5438067"/>
            <a:ext cx="413771" cy="418591"/>
          </a:xfrm>
          <a:prstGeom prst="mathPlus">
            <a:avLst/>
          </a:prstGeom>
          <a:solidFill>
            <a:schemeClr val="tx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2956336" y="5842794"/>
            <a:ext cx="19640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Autoantibody</a:t>
            </a:r>
          </a:p>
          <a:p>
            <a:pPr algn="ctr"/>
            <a:r>
              <a:rPr lang="en-US" b="1" dirty="0" smtClean="0"/>
              <a:t>Anti-K</a:t>
            </a:r>
            <a:endParaRPr lang="en-US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8176463" y="6073080"/>
            <a:ext cx="11555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Anti-K</a:t>
            </a:r>
            <a:endParaRPr lang="en-US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4666253" y="3743751"/>
            <a:ext cx="30189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/>
              <a:t>“Autoadsorption”</a:t>
            </a:r>
            <a:endParaRPr lang="en-US" sz="2000" b="1" dirty="0"/>
          </a:p>
        </p:txBody>
      </p:sp>
      <p:grpSp>
        <p:nvGrpSpPr>
          <p:cNvPr id="21" name="Group 20"/>
          <p:cNvGrpSpPr/>
          <p:nvPr/>
        </p:nvGrpSpPr>
        <p:grpSpPr>
          <a:xfrm>
            <a:off x="6175715" y="4578226"/>
            <a:ext cx="1146628" cy="800622"/>
            <a:chOff x="6175715" y="4552826"/>
            <a:chExt cx="1146628" cy="800622"/>
          </a:xfrm>
        </p:grpSpPr>
        <p:sp>
          <p:nvSpPr>
            <p:cNvPr id="11" name="Oval 10"/>
            <p:cNvSpPr/>
            <p:nvPr/>
          </p:nvSpPr>
          <p:spPr>
            <a:xfrm>
              <a:off x="6175715" y="4801905"/>
              <a:ext cx="1146628" cy="551543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b="1" dirty="0"/>
                <a:t>Patient</a:t>
              </a:r>
            </a:p>
            <a:p>
              <a:pPr algn="ctr"/>
              <a:r>
                <a:rPr lang="en-US" sz="1600" b="1" dirty="0" smtClean="0"/>
                <a:t>K-</a:t>
              </a:r>
              <a:endParaRPr lang="en-US" sz="1600" b="1" dirty="0"/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6305198" y="4552826"/>
              <a:ext cx="88766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 smtClean="0"/>
                <a:t>Auto Ab</a:t>
              </a:r>
              <a:endParaRPr lang="en-US" sz="1400" b="1" dirty="0"/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6175715" y="5702769"/>
            <a:ext cx="1146628" cy="776842"/>
            <a:chOff x="6175715" y="5677369"/>
            <a:chExt cx="1146628" cy="776842"/>
          </a:xfrm>
        </p:grpSpPr>
        <p:sp>
          <p:nvSpPr>
            <p:cNvPr id="12" name="Oval 11"/>
            <p:cNvSpPr/>
            <p:nvPr/>
          </p:nvSpPr>
          <p:spPr>
            <a:xfrm>
              <a:off x="6175715" y="5902668"/>
              <a:ext cx="1146628" cy="551543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b="1" dirty="0"/>
                <a:t>Patient</a:t>
              </a:r>
            </a:p>
            <a:p>
              <a:pPr algn="ctr"/>
              <a:r>
                <a:rPr lang="en-US" sz="1600" b="1" dirty="0" smtClean="0"/>
                <a:t>K-</a:t>
              </a:r>
              <a:endParaRPr lang="en-US" sz="1600" b="1" dirty="0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6298971" y="5677369"/>
              <a:ext cx="88766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 smtClean="0"/>
                <a:t>Auto Ab</a:t>
              </a:r>
              <a:endParaRPr lang="en-US" sz="14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2371638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5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  <p:bldP spid="7" grpId="0" animBg="1"/>
      <p:bldP spid="8" grpId="0" animBg="1"/>
      <p:bldP spid="9" grpId="0" animBg="1"/>
      <p:bldP spid="10" grpId="0" animBg="1"/>
      <p:bldP spid="13" grpId="0" animBg="1"/>
      <p:bldP spid="17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12244" y="2547278"/>
            <a:ext cx="6926943" cy="1153865"/>
          </a:xfrm>
        </p:spPr>
        <p:txBody>
          <a:bodyPr>
            <a:normAutofit/>
          </a:bodyPr>
          <a:lstStyle/>
          <a:p>
            <a:pPr>
              <a:buClr>
                <a:srgbClr val="870000"/>
              </a:buClr>
            </a:pPr>
            <a:r>
              <a:rPr lang="en-US" sz="3200" dirty="0" smtClean="0">
                <a:solidFill>
                  <a:schemeClr val="bg2">
                    <a:lumMod val="25000"/>
                  </a:schemeClr>
                </a:solidFill>
              </a:rPr>
              <a:t>Removing antibodies from sample by</a:t>
            </a:r>
            <a:br>
              <a:rPr lang="en-US" sz="3200" dirty="0" smtClean="0">
                <a:solidFill>
                  <a:schemeClr val="bg2">
                    <a:lumMod val="25000"/>
                  </a:schemeClr>
                </a:solidFill>
              </a:rPr>
            </a:br>
            <a:r>
              <a:rPr lang="en-US" sz="3200" dirty="0" smtClean="0">
                <a:solidFill>
                  <a:schemeClr val="bg2">
                    <a:lumMod val="25000"/>
                  </a:schemeClr>
                </a:solidFill>
              </a:rPr>
              <a:t>incubation with antigen-positive RBCs</a:t>
            </a:r>
          </a:p>
          <a:p>
            <a:pPr>
              <a:buClr>
                <a:srgbClr val="870000"/>
              </a:buClr>
            </a:pPr>
            <a:endParaRPr lang="en-US" sz="3200" dirty="0" smtClean="0">
              <a:solidFill>
                <a:schemeClr val="bg2">
                  <a:lumMod val="25000"/>
                </a:schemeClr>
              </a:solidFill>
            </a:endParaRPr>
          </a:p>
          <a:p>
            <a:pPr marL="0" indent="0">
              <a:buClr>
                <a:srgbClr val="870000"/>
              </a:buClr>
              <a:buNone/>
            </a:pPr>
            <a:endParaRPr lang="en-US" sz="3200" dirty="0" smtClean="0">
              <a:solidFill>
                <a:schemeClr val="bg2">
                  <a:lumMod val="25000"/>
                </a:schemeClr>
              </a:solidFill>
            </a:endParaRPr>
          </a:p>
          <a:p>
            <a:pPr marL="0" indent="0">
              <a:buClr>
                <a:srgbClr val="870000"/>
              </a:buClr>
              <a:buNone/>
            </a:pPr>
            <a:endParaRPr lang="en-US" sz="3200" dirty="0" smtClean="0"/>
          </a:p>
          <a:p>
            <a:pPr marL="0" indent="0">
              <a:buClr>
                <a:srgbClr val="870000"/>
              </a:buClr>
              <a:buNone/>
            </a:pPr>
            <a:endParaRPr lang="en-US" sz="3200" dirty="0" smtClean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461847" y="225084"/>
            <a:ext cx="7427741" cy="68931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b="1" dirty="0" smtClean="0">
                <a:solidFill>
                  <a:schemeClr val="bg2"/>
                </a:solidFill>
              </a:rPr>
              <a:t>Antibody Identification</a:t>
            </a:r>
            <a:endParaRPr lang="en-US" b="1" dirty="0">
              <a:solidFill>
                <a:schemeClr val="bg2"/>
              </a:solidFill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2461846" y="1742987"/>
            <a:ext cx="7427741" cy="68931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b="1" dirty="0" smtClean="0">
                <a:solidFill>
                  <a:srgbClr val="870000"/>
                </a:solidFill>
              </a:rPr>
              <a:t>Adsorption</a:t>
            </a:r>
            <a:endParaRPr lang="en-US" b="1" dirty="0">
              <a:solidFill>
                <a:srgbClr val="870000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2712244" y="3574143"/>
            <a:ext cx="6908800" cy="29899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2857387" y="4372429"/>
            <a:ext cx="2191657" cy="1669143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Oval 6"/>
          <p:cNvSpPr/>
          <p:nvPr/>
        </p:nvSpPr>
        <p:spPr>
          <a:xfrm>
            <a:off x="3764530" y="4491480"/>
            <a:ext cx="1146628" cy="440875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i="1" dirty="0" smtClean="0"/>
              <a:t>K+C+S-</a:t>
            </a:r>
            <a:endParaRPr lang="en-US" sz="1600" b="1" i="1" dirty="0"/>
          </a:p>
        </p:txBody>
      </p:sp>
      <p:sp>
        <p:nvSpPr>
          <p:cNvPr id="9" name="Right Arrow 8"/>
          <p:cNvSpPr/>
          <p:nvPr/>
        </p:nvSpPr>
        <p:spPr>
          <a:xfrm>
            <a:off x="5150644" y="5095820"/>
            <a:ext cx="754743" cy="275772"/>
          </a:xfrm>
          <a:prstGeom prst="righ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8111558" y="4372429"/>
            <a:ext cx="1342572" cy="1669143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Plus 12"/>
          <p:cNvSpPr/>
          <p:nvPr/>
        </p:nvSpPr>
        <p:spPr>
          <a:xfrm>
            <a:off x="7494588" y="5024410"/>
            <a:ext cx="413771" cy="418591"/>
          </a:xfrm>
          <a:prstGeom prst="mathPlus">
            <a:avLst/>
          </a:prstGeom>
          <a:solidFill>
            <a:schemeClr val="tx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2728063" y="4564508"/>
            <a:ext cx="12251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Anti-K</a:t>
            </a:r>
            <a:endParaRPr lang="en-US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8203564" y="5659423"/>
            <a:ext cx="11555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Anti-S</a:t>
            </a:r>
            <a:endParaRPr lang="en-US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4693354" y="3735687"/>
            <a:ext cx="30189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/>
              <a:t>“Alloadsorption”</a:t>
            </a:r>
            <a:endParaRPr lang="en-US" sz="2000" b="1" dirty="0"/>
          </a:p>
        </p:txBody>
      </p:sp>
      <p:sp>
        <p:nvSpPr>
          <p:cNvPr id="21" name="TextBox 20"/>
          <p:cNvSpPr txBox="1"/>
          <p:nvPr/>
        </p:nvSpPr>
        <p:spPr>
          <a:xfrm>
            <a:off x="2721515" y="5032984"/>
            <a:ext cx="12251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Anti-C</a:t>
            </a:r>
            <a:endParaRPr lang="en-US" b="1" dirty="0"/>
          </a:p>
        </p:txBody>
      </p:sp>
      <p:sp>
        <p:nvSpPr>
          <p:cNvPr id="22" name="TextBox 21"/>
          <p:cNvSpPr txBox="1"/>
          <p:nvPr/>
        </p:nvSpPr>
        <p:spPr>
          <a:xfrm>
            <a:off x="2720578" y="5514411"/>
            <a:ext cx="12251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Anti-S</a:t>
            </a:r>
            <a:endParaRPr lang="en-US" b="1" dirty="0"/>
          </a:p>
        </p:txBody>
      </p:sp>
      <p:sp>
        <p:nvSpPr>
          <p:cNvPr id="23" name="Oval 22"/>
          <p:cNvSpPr/>
          <p:nvPr/>
        </p:nvSpPr>
        <p:spPr>
          <a:xfrm>
            <a:off x="3770758" y="5006756"/>
            <a:ext cx="1146628" cy="440875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i="1" dirty="0" smtClean="0"/>
              <a:t>K+C+S-</a:t>
            </a:r>
            <a:endParaRPr lang="en-US" sz="1600" b="1" i="1" dirty="0"/>
          </a:p>
        </p:txBody>
      </p:sp>
      <p:sp>
        <p:nvSpPr>
          <p:cNvPr id="24" name="Oval 23"/>
          <p:cNvSpPr/>
          <p:nvPr/>
        </p:nvSpPr>
        <p:spPr>
          <a:xfrm>
            <a:off x="3764303" y="5522032"/>
            <a:ext cx="1146628" cy="440875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i="1" dirty="0" smtClean="0"/>
              <a:t>K+C+S-</a:t>
            </a:r>
            <a:endParaRPr lang="en-US" sz="1600" b="1" i="1" dirty="0"/>
          </a:p>
        </p:txBody>
      </p:sp>
      <p:grpSp>
        <p:nvGrpSpPr>
          <p:cNvPr id="8" name="Group 7"/>
          <p:cNvGrpSpPr/>
          <p:nvPr/>
        </p:nvGrpSpPr>
        <p:grpSpPr>
          <a:xfrm>
            <a:off x="5960230" y="4225572"/>
            <a:ext cx="1688557" cy="739619"/>
            <a:chOff x="5960230" y="4225572"/>
            <a:chExt cx="1688557" cy="739619"/>
          </a:xfrm>
        </p:grpSpPr>
        <p:sp>
          <p:nvSpPr>
            <p:cNvPr id="11" name="Oval 10"/>
            <p:cNvSpPr/>
            <p:nvPr/>
          </p:nvSpPr>
          <p:spPr>
            <a:xfrm>
              <a:off x="6202816" y="4413648"/>
              <a:ext cx="1146628" cy="551543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b="1" i="1" dirty="0"/>
                <a:t>K+C+S-</a:t>
              </a:r>
            </a:p>
          </p:txBody>
        </p:sp>
        <p:sp>
          <p:nvSpPr>
            <p:cNvPr id="18" name="TextBox 17"/>
            <p:cNvSpPr txBox="1"/>
            <p:nvPr/>
          </p:nvSpPr>
          <p:spPr>
            <a:xfrm rot="20481883">
              <a:off x="5960230" y="4225572"/>
              <a:ext cx="88766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 smtClean="0"/>
                <a:t>Anti-K</a:t>
              </a:r>
              <a:endParaRPr lang="en-US" sz="1400" b="1" dirty="0"/>
            </a:p>
          </p:txBody>
        </p:sp>
        <p:sp>
          <p:nvSpPr>
            <p:cNvPr id="26" name="TextBox 25"/>
            <p:cNvSpPr txBox="1"/>
            <p:nvPr/>
          </p:nvSpPr>
          <p:spPr>
            <a:xfrm rot="1718619">
              <a:off x="6761126" y="4263135"/>
              <a:ext cx="88766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 smtClean="0"/>
                <a:t>Anti-C</a:t>
              </a:r>
              <a:endParaRPr lang="en-US" sz="1400" b="1" dirty="0"/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5981864" y="5338505"/>
            <a:ext cx="1652057" cy="727449"/>
            <a:chOff x="5981864" y="5338505"/>
            <a:chExt cx="1652057" cy="727449"/>
          </a:xfrm>
        </p:grpSpPr>
        <p:sp>
          <p:nvSpPr>
            <p:cNvPr id="12" name="Oval 11"/>
            <p:cNvSpPr/>
            <p:nvPr/>
          </p:nvSpPr>
          <p:spPr>
            <a:xfrm>
              <a:off x="6202816" y="5514411"/>
              <a:ext cx="1146628" cy="551543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b="1" i="1" dirty="0"/>
                <a:t>K+C+S-</a:t>
              </a:r>
            </a:p>
          </p:txBody>
        </p:sp>
        <p:sp>
          <p:nvSpPr>
            <p:cNvPr id="25" name="TextBox 24"/>
            <p:cNvSpPr txBox="1"/>
            <p:nvPr/>
          </p:nvSpPr>
          <p:spPr>
            <a:xfrm rot="20481883">
              <a:off x="5981864" y="5338505"/>
              <a:ext cx="88766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 smtClean="0"/>
                <a:t>Anti-K</a:t>
              </a:r>
              <a:endParaRPr lang="en-US" sz="1400" b="1" dirty="0"/>
            </a:p>
          </p:txBody>
        </p:sp>
        <p:sp>
          <p:nvSpPr>
            <p:cNvPr id="27" name="TextBox 26"/>
            <p:cNvSpPr txBox="1"/>
            <p:nvPr/>
          </p:nvSpPr>
          <p:spPr>
            <a:xfrm rot="1487619">
              <a:off x="6746260" y="5360521"/>
              <a:ext cx="88766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 smtClean="0"/>
                <a:t>Anti-C</a:t>
              </a:r>
              <a:endParaRPr lang="en-US" sz="1400" b="1" dirty="0"/>
            </a:p>
          </p:txBody>
        </p:sp>
      </p:grpSp>
      <p:sp>
        <p:nvSpPr>
          <p:cNvPr id="28" name="TextBox 27"/>
          <p:cNvSpPr txBox="1"/>
          <p:nvPr/>
        </p:nvSpPr>
        <p:spPr>
          <a:xfrm>
            <a:off x="7776503" y="6133552"/>
            <a:ext cx="200967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/>
              <a:t>“Adsorbed Serum”</a:t>
            </a:r>
            <a:endParaRPr lang="en-US" sz="1600" b="1" dirty="0"/>
          </a:p>
        </p:txBody>
      </p:sp>
    </p:spTree>
    <p:extLst>
      <p:ext uri="{BB962C8B-B14F-4D97-AF65-F5344CB8AC3E}">
        <p14:creationId xmlns:p14="http://schemas.microsoft.com/office/powerpoint/2010/main" val="1019247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5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000"/>
                            </p:stCondLst>
                            <p:childTnLst>
                              <p:par>
                                <p:cTn id="66" presetID="14" presetClass="entr" presetSubtype="1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  <p:bldP spid="10" grpId="0" animBg="1"/>
      <p:bldP spid="13" grpId="0" animBg="1"/>
      <p:bldP spid="14" grpId="0"/>
      <p:bldP spid="16" grpId="0"/>
      <p:bldP spid="17" grpId="0"/>
      <p:bldP spid="21" grpId="0"/>
      <p:bldP spid="22" grpId="0"/>
      <p:bldP spid="23" grpId="0" animBg="1"/>
      <p:bldP spid="24" grpId="0" animBg="1"/>
      <p:bldP spid="28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30085" y="2714075"/>
            <a:ext cx="10163629" cy="4137829"/>
          </a:xfrm>
        </p:spPr>
        <p:txBody>
          <a:bodyPr>
            <a:normAutofit/>
          </a:bodyPr>
          <a:lstStyle/>
          <a:p>
            <a:pPr>
              <a:buClr>
                <a:srgbClr val="870000"/>
              </a:buClr>
            </a:pPr>
            <a:r>
              <a:rPr lang="en-US" sz="3200" dirty="0" smtClean="0">
                <a:solidFill>
                  <a:schemeClr val="bg2">
                    <a:lumMod val="25000"/>
                  </a:schemeClr>
                </a:solidFill>
              </a:rPr>
              <a:t>Basic idea: Ensure what you are seeing is not pure chance</a:t>
            </a:r>
          </a:p>
          <a:p>
            <a:pPr>
              <a:buClr>
                <a:srgbClr val="870000"/>
              </a:buClr>
            </a:pPr>
            <a:r>
              <a:rPr lang="en-US" sz="3200" dirty="0" smtClean="0">
                <a:solidFill>
                  <a:schemeClr val="bg2">
                    <a:lumMod val="25000"/>
                  </a:schemeClr>
                </a:solidFill>
              </a:rPr>
              <a:t>Traditional interpretation:</a:t>
            </a:r>
          </a:p>
          <a:p>
            <a:pPr lvl="1">
              <a:buClr>
                <a:srgbClr val="870000"/>
              </a:buClr>
            </a:pPr>
            <a:r>
              <a:rPr lang="en-US" dirty="0" smtClean="0">
                <a:solidFill>
                  <a:schemeClr val="bg2">
                    <a:lumMod val="25000"/>
                  </a:schemeClr>
                </a:solidFill>
              </a:rPr>
              <a:t>Ag present: 3 positive reactions</a:t>
            </a:r>
          </a:p>
          <a:p>
            <a:pPr lvl="1">
              <a:buClr>
                <a:srgbClr val="870000"/>
              </a:buClr>
            </a:pPr>
            <a:r>
              <a:rPr lang="en-US" dirty="0" smtClean="0">
                <a:solidFill>
                  <a:schemeClr val="bg2">
                    <a:lumMod val="25000"/>
                  </a:schemeClr>
                </a:solidFill>
              </a:rPr>
              <a:t>Ag Absent: 3 negative reactions</a:t>
            </a:r>
          </a:p>
          <a:p>
            <a:pPr>
              <a:buClr>
                <a:srgbClr val="870000"/>
              </a:buClr>
            </a:pPr>
            <a:r>
              <a:rPr lang="en-US" sz="3200" u="sng" dirty="0" smtClean="0">
                <a:solidFill>
                  <a:schemeClr val="bg2">
                    <a:lumMod val="25000"/>
                  </a:schemeClr>
                </a:solidFill>
              </a:rPr>
              <a:t>AABB Standards for IRLs</a:t>
            </a:r>
            <a:r>
              <a:rPr lang="en-US" sz="3200" dirty="0" smtClean="0">
                <a:solidFill>
                  <a:schemeClr val="bg2">
                    <a:lumMod val="25000"/>
                  </a:schemeClr>
                </a:solidFill>
              </a:rPr>
              <a:t>, 7</a:t>
            </a:r>
            <a:r>
              <a:rPr lang="en-US" sz="3200" baseline="30000" dirty="0" smtClean="0">
                <a:solidFill>
                  <a:schemeClr val="bg2">
                    <a:lumMod val="25000"/>
                  </a:schemeClr>
                </a:solidFill>
              </a:rPr>
              <a:t>th</a:t>
            </a:r>
            <a:r>
              <a:rPr lang="en-US" sz="3200" dirty="0" smtClean="0">
                <a:solidFill>
                  <a:schemeClr val="bg2">
                    <a:lumMod val="25000"/>
                  </a:schemeClr>
                </a:solidFill>
              </a:rPr>
              <a:t> ed:</a:t>
            </a:r>
          </a:p>
          <a:p>
            <a:pPr lvl="1">
              <a:buClr>
                <a:srgbClr val="870000"/>
              </a:buClr>
            </a:pPr>
            <a:r>
              <a:rPr lang="en-US" dirty="0" smtClean="0">
                <a:solidFill>
                  <a:schemeClr val="bg2">
                    <a:lumMod val="25000"/>
                  </a:schemeClr>
                </a:solidFill>
              </a:rPr>
              <a:t>5.3.3 requires only 2 of each reactions to assign specificity</a:t>
            </a:r>
          </a:p>
          <a:p>
            <a:pPr>
              <a:buClr>
                <a:srgbClr val="870000"/>
              </a:buClr>
            </a:pPr>
            <a:endParaRPr lang="en-US" sz="3200" dirty="0" smtClean="0">
              <a:solidFill>
                <a:schemeClr val="bg2">
                  <a:lumMod val="25000"/>
                </a:schemeClr>
              </a:solidFill>
            </a:endParaRPr>
          </a:p>
          <a:p>
            <a:pPr marL="0" indent="0">
              <a:buClr>
                <a:srgbClr val="870000"/>
              </a:buClr>
              <a:buNone/>
            </a:pPr>
            <a:endParaRPr lang="en-US" sz="3200" dirty="0" smtClean="0">
              <a:solidFill>
                <a:schemeClr val="bg2">
                  <a:lumMod val="25000"/>
                </a:schemeClr>
              </a:solidFill>
            </a:endParaRPr>
          </a:p>
          <a:p>
            <a:pPr marL="0" indent="0">
              <a:buClr>
                <a:srgbClr val="870000"/>
              </a:buClr>
              <a:buNone/>
            </a:pPr>
            <a:endParaRPr lang="en-US" sz="3200" dirty="0" smtClean="0">
              <a:solidFill>
                <a:schemeClr val="bg2">
                  <a:lumMod val="25000"/>
                </a:schemeClr>
              </a:solidFill>
            </a:endParaRPr>
          </a:p>
          <a:p>
            <a:pPr marL="0" indent="0">
              <a:buClr>
                <a:srgbClr val="870000"/>
              </a:buClr>
              <a:buNone/>
            </a:pPr>
            <a:endParaRPr lang="en-US" sz="3200" dirty="0" smtClean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461847" y="225084"/>
            <a:ext cx="7427741" cy="68931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b="1" dirty="0" smtClean="0">
                <a:solidFill>
                  <a:schemeClr val="bg2"/>
                </a:solidFill>
              </a:rPr>
              <a:t>Antibody Identification</a:t>
            </a:r>
            <a:endParaRPr lang="en-US" b="1" dirty="0">
              <a:solidFill>
                <a:schemeClr val="bg2"/>
              </a:solidFill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2461846" y="1742987"/>
            <a:ext cx="7427741" cy="68931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b="1" dirty="0" smtClean="0">
                <a:solidFill>
                  <a:srgbClr val="870000"/>
                </a:solidFill>
              </a:rPr>
              <a:t>Probability</a:t>
            </a:r>
            <a:endParaRPr lang="en-US" b="1" dirty="0">
              <a:solidFill>
                <a:srgbClr val="87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8596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74220" y="2720171"/>
            <a:ext cx="7681686" cy="4137829"/>
          </a:xfrm>
        </p:spPr>
        <p:txBody>
          <a:bodyPr>
            <a:normAutofit/>
          </a:bodyPr>
          <a:lstStyle/>
          <a:p>
            <a:pPr>
              <a:buClr>
                <a:srgbClr val="870000"/>
              </a:buClr>
            </a:pPr>
            <a:r>
              <a:rPr lang="en-US" sz="3200" dirty="0" smtClean="0">
                <a:solidFill>
                  <a:schemeClr val="bg2">
                    <a:lumMod val="25000"/>
                  </a:schemeClr>
                </a:solidFill>
              </a:rPr>
              <a:t>For practical purposes, preliminary </a:t>
            </a:r>
            <a:br>
              <a:rPr lang="en-US" sz="3200" dirty="0" smtClean="0">
                <a:solidFill>
                  <a:schemeClr val="bg2">
                    <a:lumMod val="25000"/>
                  </a:schemeClr>
                </a:solidFill>
              </a:rPr>
            </a:br>
            <a:r>
              <a:rPr lang="en-US" sz="3200" dirty="0" smtClean="0">
                <a:solidFill>
                  <a:schemeClr val="bg2">
                    <a:lumMod val="25000"/>
                  </a:schemeClr>
                </a:solidFill>
              </a:rPr>
              <a:t>ID only requires ONE double-dose</a:t>
            </a:r>
            <a:br>
              <a:rPr lang="en-US" sz="3200" dirty="0" smtClean="0">
                <a:solidFill>
                  <a:schemeClr val="bg2">
                    <a:lumMod val="25000"/>
                  </a:schemeClr>
                </a:solidFill>
              </a:rPr>
            </a:br>
            <a:r>
              <a:rPr lang="en-US" sz="3200" dirty="0" smtClean="0">
                <a:solidFill>
                  <a:schemeClr val="bg2">
                    <a:lumMod val="25000"/>
                  </a:schemeClr>
                </a:solidFill>
              </a:rPr>
              <a:t>rule out to establish lack of identity</a:t>
            </a:r>
          </a:p>
          <a:p>
            <a:pPr lvl="1">
              <a:buClr>
                <a:srgbClr val="870000"/>
              </a:buClr>
            </a:pPr>
            <a:r>
              <a:rPr lang="en-US" dirty="0" smtClean="0">
                <a:solidFill>
                  <a:schemeClr val="bg2">
                    <a:lumMod val="25000"/>
                  </a:schemeClr>
                </a:solidFill>
              </a:rPr>
              <a:t>This does NOT mean your work is </a:t>
            </a:r>
            <a:br>
              <a:rPr lang="en-US" dirty="0" smtClean="0">
                <a:solidFill>
                  <a:schemeClr val="bg2">
                    <a:lumMod val="25000"/>
                  </a:schemeClr>
                </a:solidFill>
              </a:rPr>
            </a:br>
            <a:r>
              <a:rPr lang="en-US" dirty="0" smtClean="0">
                <a:solidFill>
                  <a:schemeClr val="bg2">
                    <a:lumMod val="25000"/>
                  </a:schemeClr>
                </a:solidFill>
              </a:rPr>
              <a:t>done, however</a:t>
            </a:r>
          </a:p>
          <a:p>
            <a:pPr lvl="1">
              <a:buClr>
                <a:srgbClr val="870000"/>
              </a:buClr>
            </a:pPr>
            <a:r>
              <a:rPr lang="en-US" dirty="0" smtClean="0">
                <a:solidFill>
                  <a:schemeClr val="bg2">
                    <a:lumMod val="25000"/>
                  </a:schemeClr>
                </a:solidFill>
              </a:rPr>
              <a:t>Still need to use selected cells to </a:t>
            </a:r>
            <a:br>
              <a:rPr lang="en-US" dirty="0" smtClean="0">
                <a:solidFill>
                  <a:schemeClr val="bg2">
                    <a:lumMod val="25000"/>
                  </a:schemeClr>
                </a:solidFill>
              </a:rPr>
            </a:br>
            <a:r>
              <a:rPr lang="en-US" dirty="0" smtClean="0">
                <a:solidFill>
                  <a:schemeClr val="bg2">
                    <a:lumMod val="25000"/>
                  </a:schemeClr>
                </a:solidFill>
              </a:rPr>
              <a:t>rule in/out specific Abs (per SOP)</a:t>
            </a:r>
          </a:p>
          <a:p>
            <a:pPr>
              <a:buClr>
                <a:srgbClr val="870000"/>
              </a:buClr>
            </a:pPr>
            <a:endParaRPr lang="en-US" sz="3200" dirty="0" smtClean="0">
              <a:solidFill>
                <a:schemeClr val="bg2">
                  <a:lumMod val="25000"/>
                </a:schemeClr>
              </a:solidFill>
            </a:endParaRPr>
          </a:p>
          <a:p>
            <a:pPr marL="0" indent="0">
              <a:buClr>
                <a:srgbClr val="870000"/>
              </a:buClr>
              <a:buNone/>
            </a:pPr>
            <a:endParaRPr lang="en-US" sz="3200" dirty="0" smtClean="0">
              <a:solidFill>
                <a:schemeClr val="bg2">
                  <a:lumMod val="25000"/>
                </a:schemeClr>
              </a:solidFill>
            </a:endParaRPr>
          </a:p>
          <a:p>
            <a:pPr marL="0" indent="0">
              <a:buClr>
                <a:srgbClr val="870000"/>
              </a:buClr>
              <a:buNone/>
            </a:pPr>
            <a:endParaRPr lang="en-US" sz="3200" dirty="0" smtClean="0">
              <a:solidFill>
                <a:schemeClr val="bg2">
                  <a:lumMod val="25000"/>
                </a:schemeClr>
              </a:solidFill>
            </a:endParaRPr>
          </a:p>
          <a:p>
            <a:pPr marL="0" indent="0">
              <a:buClr>
                <a:srgbClr val="870000"/>
              </a:buClr>
              <a:buNone/>
            </a:pPr>
            <a:endParaRPr lang="en-US" sz="3200" dirty="0" smtClean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461847" y="225084"/>
            <a:ext cx="7427741" cy="68931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b="1" dirty="0" smtClean="0">
                <a:solidFill>
                  <a:schemeClr val="bg2"/>
                </a:solidFill>
              </a:rPr>
              <a:t>Antibody Identification</a:t>
            </a:r>
            <a:endParaRPr lang="en-US" b="1" dirty="0">
              <a:solidFill>
                <a:schemeClr val="bg2"/>
              </a:solidFill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2461846" y="1742987"/>
            <a:ext cx="7427741" cy="68931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b="1" dirty="0" smtClean="0">
                <a:solidFill>
                  <a:srgbClr val="870000"/>
                </a:solidFill>
              </a:rPr>
              <a:t>Probability</a:t>
            </a:r>
            <a:endParaRPr lang="en-US" b="1" dirty="0">
              <a:solidFill>
                <a:srgbClr val="87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1168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3370619"/>
            <a:ext cx="10515600" cy="2475914"/>
          </a:xfrm>
        </p:spPr>
        <p:txBody>
          <a:bodyPr>
            <a:normAutofit fontScale="92500" lnSpcReduction="20000"/>
          </a:bodyPr>
          <a:lstStyle/>
          <a:p>
            <a:pPr>
              <a:buClr>
                <a:srgbClr val="870000"/>
              </a:buClr>
            </a:pPr>
            <a:r>
              <a:rPr lang="en-US" sz="3200" dirty="0" smtClean="0">
                <a:solidFill>
                  <a:schemeClr val="bg2">
                    <a:lumMod val="25000"/>
                  </a:schemeClr>
                </a:solidFill>
              </a:rPr>
              <a:t>Alloantibody</a:t>
            </a:r>
          </a:p>
          <a:p>
            <a:pPr lvl="1">
              <a:buClr>
                <a:srgbClr val="870000"/>
              </a:buClr>
            </a:pPr>
            <a:r>
              <a:rPr lang="en-US" sz="2800" dirty="0" smtClean="0">
                <a:solidFill>
                  <a:schemeClr val="bg2">
                    <a:lumMod val="25000"/>
                  </a:schemeClr>
                </a:solidFill>
              </a:rPr>
              <a:t>Antibody against RBC antigens</a:t>
            </a:r>
          </a:p>
          <a:p>
            <a:pPr marL="0" indent="0">
              <a:buClr>
                <a:srgbClr val="870000"/>
              </a:buClr>
              <a:buNone/>
            </a:pPr>
            <a:r>
              <a:rPr lang="en-US" sz="3200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sz="3200" dirty="0" smtClean="0">
                <a:solidFill>
                  <a:schemeClr val="bg2">
                    <a:lumMod val="25000"/>
                  </a:schemeClr>
                </a:solidFill>
              </a:rPr>
              <a:t>  </a:t>
            </a:r>
            <a:r>
              <a:rPr lang="en-US" sz="3200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sz="3200" dirty="0" smtClean="0">
                <a:solidFill>
                  <a:schemeClr val="bg2">
                    <a:lumMod val="25000"/>
                  </a:schemeClr>
                </a:solidFill>
              </a:rPr>
              <a:t>     </a:t>
            </a:r>
            <a:r>
              <a:rPr lang="en-US" b="1" dirty="0" smtClean="0">
                <a:solidFill>
                  <a:schemeClr val="bg2">
                    <a:lumMod val="25000"/>
                  </a:schemeClr>
                </a:solidFill>
              </a:rPr>
              <a:t>not present </a:t>
            </a:r>
            <a:r>
              <a:rPr lang="en-US" dirty="0" smtClean="0">
                <a:solidFill>
                  <a:schemeClr val="bg2">
                    <a:lumMod val="25000"/>
                  </a:schemeClr>
                </a:solidFill>
              </a:rPr>
              <a:t>on patient’s own RBCs</a:t>
            </a:r>
            <a:endParaRPr lang="en-US" dirty="0">
              <a:solidFill>
                <a:schemeClr val="bg2">
                  <a:lumMod val="25000"/>
                </a:schemeClr>
              </a:solidFill>
            </a:endParaRPr>
          </a:p>
          <a:p>
            <a:pPr>
              <a:buClr>
                <a:srgbClr val="870000"/>
              </a:buClr>
            </a:pPr>
            <a:r>
              <a:rPr lang="en-US" sz="3200" dirty="0" smtClean="0">
                <a:solidFill>
                  <a:schemeClr val="bg2">
                    <a:lumMod val="25000"/>
                  </a:schemeClr>
                </a:solidFill>
              </a:rPr>
              <a:t>Autoantibody</a:t>
            </a:r>
            <a:endParaRPr lang="en-US" sz="3200" dirty="0">
              <a:solidFill>
                <a:schemeClr val="bg2">
                  <a:lumMod val="25000"/>
                </a:schemeClr>
              </a:solidFill>
            </a:endParaRPr>
          </a:p>
          <a:p>
            <a:pPr lvl="1">
              <a:buClr>
                <a:srgbClr val="870000"/>
              </a:buClr>
            </a:pPr>
            <a:r>
              <a:rPr lang="en-US" sz="2800" dirty="0" smtClean="0">
                <a:solidFill>
                  <a:schemeClr val="bg2">
                    <a:lumMod val="25000"/>
                  </a:schemeClr>
                </a:solidFill>
              </a:rPr>
              <a:t>Antibody against RBC antigens</a:t>
            </a:r>
          </a:p>
          <a:p>
            <a:pPr marL="0" indent="0">
              <a:buClr>
                <a:srgbClr val="870000"/>
              </a:buClr>
              <a:buNone/>
            </a:pPr>
            <a:r>
              <a:rPr lang="en-US" dirty="0">
                <a:solidFill>
                  <a:schemeClr val="bg2">
                    <a:lumMod val="25000"/>
                  </a:schemeClr>
                </a:solidFill>
              </a:rPr>
              <a:t>  </a:t>
            </a:r>
            <a:r>
              <a:rPr lang="en-US" dirty="0" smtClean="0">
                <a:solidFill>
                  <a:schemeClr val="bg2">
                    <a:lumMod val="25000"/>
                  </a:schemeClr>
                </a:solidFill>
              </a:rPr>
              <a:t>       </a:t>
            </a:r>
            <a:r>
              <a:rPr lang="en-US" b="1" dirty="0" smtClean="0">
                <a:solidFill>
                  <a:schemeClr val="bg2">
                    <a:lumMod val="25000"/>
                  </a:schemeClr>
                </a:solidFill>
              </a:rPr>
              <a:t>present</a:t>
            </a:r>
            <a:r>
              <a:rPr lang="en-US" dirty="0" smtClean="0">
                <a:solidFill>
                  <a:schemeClr val="bg2">
                    <a:lumMod val="25000"/>
                  </a:schemeClr>
                </a:solidFill>
              </a:rPr>
              <a:t> on patient’s own RBCs</a:t>
            </a:r>
          </a:p>
          <a:p>
            <a:pPr>
              <a:buClr>
                <a:srgbClr val="870000"/>
              </a:buClr>
            </a:pPr>
            <a:endParaRPr lang="en-US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461847" y="225084"/>
            <a:ext cx="7427741" cy="68931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b="1" dirty="0" smtClean="0">
                <a:solidFill>
                  <a:schemeClr val="bg2"/>
                </a:solidFill>
              </a:rPr>
              <a:t>Antibody Identification</a:t>
            </a:r>
            <a:endParaRPr lang="en-US" b="1" dirty="0">
              <a:solidFill>
                <a:schemeClr val="bg2"/>
              </a:solidFill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2382129" y="1997615"/>
            <a:ext cx="7427741" cy="68931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b="1" smtClean="0">
                <a:solidFill>
                  <a:srgbClr val="870000"/>
                </a:solidFill>
              </a:rPr>
              <a:t>Definitions</a:t>
            </a:r>
            <a:endParaRPr lang="en-US" b="1" dirty="0">
              <a:solidFill>
                <a:srgbClr val="87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5946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2461847" y="225084"/>
            <a:ext cx="7427741" cy="68931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b="1" dirty="0" smtClean="0">
                <a:solidFill>
                  <a:schemeClr val="bg2"/>
                </a:solidFill>
              </a:rPr>
              <a:t>Antibody Identification</a:t>
            </a:r>
            <a:endParaRPr lang="en-US" b="1" dirty="0">
              <a:solidFill>
                <a:schemeClr val="bg2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24693"/>
            <a:ext cx="12192000" cy="7859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5952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846362"/>
            <a:ext cx="10515600" cy="3761702"/>
          </a:xfrm>
        </p:spPr>
        <p:txBody>
          <a:bodyPr>
            <a:normAutofit lnSpcReduction="10000"/>
          </a:bodyPr>
          <a:lstStyle/>
          <a:p>
            <a:pPr>
              <a:buClr>
                <a:srgbClr val="870000"/>
              </a:buClr>
            </a:pPr>
            <a:r>
              <a:rPr lang="en-US" sz="3200" dirty="0" smtClean="0">
                <a:solidFill>
                  <a:schemeClr val="bg2">
                    <a:lumMod val="25000"/>
                  </a:schemeClr>
                </a:solidFill>
              </a:rPr>
              <a:t>Just an expanded antibody screen</a:t>
            </a:r>
          </a:p>
          <a:p>
            <a:pPr>
              <a:buClr>
                <a:srgbClr val="870000"/>
              </a:buClr>
            </a:pPr>
            <a:r>
              <a:rPr lang="en-US" sz="3200" dirty="0" smtClean="0">
                <a:solidFill>
                  <a:schemeClr val="bg2">
                    <a:lumMod val="25000"/>
                  </a:schemeClr>
                </a:solidFill>
              </a:rPr>
              <a:t>Uses group O reagent RBCs</a:t>
            </a:r>
          </a:p>
          <a:p>
            <a:pPr lvl="1">
              <a:buClr>
                <a:srgbClr val="870000"/>
              </a:buClr>
            </a:pPr>
            <a:r>
              <a:rPr lang="en-US" sz="2800" dirty="0" smtClean="0">
                <a:solidFill>
                  <a:schemeClr val="bg2">
                    <a:lumMod val="25000"/>
                  </a:schemeClr>
                </a:solidFill>
              </a:rPr>
              <a:t>RBCs from 8-20 donors</a:t>
            </a:r>
          </a:p>
          <a:p>
            <a:pPr lvl="1">
              <a:buClr>
                <a:srgbClr val="870000"/>
              </a:buClr>
            </a:pPr>
            <a:r>
              <a:rPr lang="en-US" sz="2800" dirty="0" smtClean="0">
                <a:solidFill>
                  <a:schemeClr val="bg2">
                    <a:lumMod val="25000"/>
                  </a:schemeClr>
                </a:solidFill>
              </a:rPr>
              <a:t>Patient serum or plasma</a:t>
            </a:r>
          </a:p>
          <a:p>
            <a:pPr lvl="1">
              <a:buClr>
                <a:srgbClr val="870000"/>
              </a:buClr>
            </a:pPr>
            <a:r>
              <a:rPr lang="en-US" sz="2800" dirty="0" smtClean="0">
                <a:solidFill>
                  <a:schemeClr val="bg2">
                    <a:lumMod val="25000"/>
                  </a:schemeClr>
                </a:solidFill>
              </a:rPr>
              <a:t>IS/37 C/AHG if tubes</a:t>
            </a:r>
          </a:p>
          <a:p>
            <a:pPr lvl="1">
              <a:buClr>
                <a:srgbClr val="870000"/>
              </a:buClr>
            </a:pPr>
            <a:r>
              <a:rPr lang="en-US" sz="2600" dirty="0" smtClean="0">
                <a:solidFill>
                  <a:schemeClr val="bg2">
                    <a:lumMod val="25000"/>
                  </a:schemeClr>
                </a:solidFill>
              </a:rPr>
              <a:t>AHG only if gel or solid phase</a:t>
            </a:r>
          </a:p>
          <a:p>
            <a:pPr>
              <a:buClr>
                <a:srgbClr val="870000"/>
              </a:buClr>
            </a:pPr>
            <a:r>
              <a:rPr lang="en-US" sz="3200" dirty="0" smtClean="0">
                <a:solidFill>
                  <a:schemeClr val="bg2">
                    <a:lumMod val="25000"/>
                  </a:schemeClr>
                </a:solidFill>
              </a:rPr>
              <a:t>Reactions documented on a sheet</a:t>
            </a:r>
          </a:p>
          <a:p>
            <a:pPr marL="0" indent="0">
              <a:buClr>
                <a:srgbClr val="870000"/>
              </a:buClr>
              <a:buNone/>
            </a:pPr>
            <a:r>
              <a:rPr lang="en-US" sz="3200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sz="3200" dirty="0" smtClean="0">
                <a:solidFill>
                  <a:schemeClr val="bg2">
                    <a:lumMod val="25000"/>
                  </a:schemeClr>
                </a:solidFill>
              </a:rPr>
              <a:t>  that outlines every RBC’s phenotype</a:t>
            </a:r>
          </a:p>
          <a:p>
            <a:pPr marL="0" indent="0">
              <a:buClr>
                <a:srgbClr val="870000"/>
              </a:buClr>
              <a:buNone/>
            </a:pPr>
            <a:endParaRPr lang="en-US" sz="3200" dirty="0" smtClean="0">
              <a:solidFill>
                <a:schemeClr val="bg2">
                  <a:lumMod val="25000"/>
                </a:schemeClr>
              </a:solidFill>
            </a:endParaRPr>
          </a:p>
          <a:p>
            <a:pPr marL="0" indent="0">
              <a:buClr>
                <a:srgbClr val="870000"/>
              </a:buClr>
              <a:buNone/>
            </a:pPr>
            <a:endParaRPr lang="en-US" sz="3200" dirty="0" smtClean="0">
              <a:solidFill>
                <a:schemeClr val="bg2">
                  <a:lumMod val="25000"/>
                </a:schemeClr>
              </a:solidFill>
            </a:endParaRPr>
          </a:p>
          <a:p>
            <a:pPr marL="0" indent="0">
              <a:buClr>
                <a:srgbClr val="870000"/>
              </a:buClr>
              <a:buNone/>
            </a:pPr>
            <a:endParaRPr lang="en-US" sz="3200" dirty="0" smtClean="0">
              <a:solidFill>
                <a:schemeClr val="bg2">
                  <a:lumMod val="25000"/>
                </a:schemeClr>
              </a:solidFill>
            </a:endParaRPr>
          </a:p>
          <a:p>
            <a:pPr marL="0" indent="0">
              <a:buClr>
                <a:srgbClr val="870000"/>
              </a:buClr>
              <a:buNone/>
            </a:pPr>
            <a:endParaRPr lang="en-US" sz="3200" dirty="0" smtClean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461847" y="225084"/>
            <a:ext cx="7427741" cy="68931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b="1" dirty="0" smtClean="0">
                <a:solidFill>
                  <a:schemeClr val="bg2"/>
                </a:solidFill>
              </a:rPr>
              <a:t>Antibody Identification</a:t>
            </a:r>
            <a:endParaRPr lang="en-US" b="1" dirty="0">
              <a:solidFill>
                <a:schemeClr val="bg2"/>
              </a:solidFill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2382130" y="1936655"/>
            <a:ext cx="7427741" cy="68931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b="1" dirty="0" smtClean="0">
                <a:solidFill>
                  <a:srgbClr val="870000"/>
                </a:solidFill>
              </a:rPr>
              <a:t>What’s a Panel?</a:t>
            </a:r>
            <a:endParaRPr lang="en-US" b="1" dirty="0">
              <a:solidFill>
                <a:srgbClr val="87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8957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8" t="18864" r="23426" b="38958"/>
          <a:stretch/>
        </p:blipFill>
        <p:spPr>
          <a:xfrm>
            <a:off x="2593865" y="2650393"/>
            <a:ext cx="9007710" cy="3532691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 rot="5400000">
            <a:off x="7201401" y="-914928"/>
            <a:ext cx="826842" cy="7973505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5451992" y="594662"/>
            <a:ext cx="43256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i="1" dirty="0" smtClean="0">
                <a:solidFill>
                  <a:srgbClr val="CC0000"/>
                </a:solidFill>
              </a:rPr>
              <a:t>D, C, c, E, e, Fy</a:t>
            </a:r>
            <a:r>
              <a:rPr lang="en-US" b="1" i="1" baseline="30000" dirty="0" smtClean="0">
                <a:solidFill>
                  <a:srgbClr val="CC0000"/>
                </a:solidFill>
              </a:rPr>
              <a:t>a</a:t>
            </a:r>
            <a:r>
              <a:rPr lang="en-US" b="1" i="1" dirty="0" smtClean="0">
                <a:solidFill>
                  <a:srgbClr val="CC0000"/>
                </a:solidFill>
              </a:rPr>
              <a:t>, Fy</a:t>
            </a:r>
            <a:r>
              <a:rPr lang="en-US" b="1" i="1" baseline="30000" dirty="0" smtClean="0">
                <a:solidFill>
                  <a:srgbClr val="CC0000"/>
                </a:solidFill>
              </a:rPr>
              <a:t>b</a:t>
            </a:r>
            <a:r>
              <a:rPr lang="en-US" b="1" i="1" dirty="0" smtClean="0">
                <a:solidFill>
                  <a:srgbClr val="CC0000"/>
                </a:solidFill>
              </a:rPr>
              <a:t>, </a:t>
            </a:r>
            <a:r>
              <a:rPr lang="en-US" b="1" i="1" dirty="0" err="1" smtClean="0">
                <a:solidFill>
                  <a:srgbClr val="CC0000"/>
                </a:solidFill>
              </a:rPr>
              <a:t>Jk</a:t>
            </a:r>
            <a:r>
              <a:rPr lang="en-US" b="1" i="1" baseline="30000" dirty="0" err="1" smtClean="0">
                <a:solidFill>
                  <a:srgbClr val="CC0000"/>
                </a:solidFill>
              </a:rPr>
              <a:t>a</a:t>
            </a:r>
            <a:r>
              <a:rPr lang="en-US" b="1" i="1" dirty="0" smtClean="0">
                <a:solidFill>
                  <a:srgbClr val="CC0000"/>
                </a:solidFill>
              </a:rPr>
              <a:t>, Jk</a:t>
            </a:r>
            <a:r>
              <a:rPr lang="en-US" b="1" i="1" baseline="30000" dirty="0" smtClean="0">
                <a:solidFill>
                  <a:srgbClr val="CC0000"/>
                </a:solidFill>
              </a:rPr>
              <a:t>b</a:t>
            </a:r>
            <a:r>
              <a:rPr lang="en-US" b="1" i="1" dirty="0" smtClean="0">
                <a:solidFill>
                  <a:srgbClr val="CC0000"/>
                </a:solidFill>
              </a:rPr>
              <a:t>,</a:t>
            </a:r>
          </a:p>
          <a:p>
            <a:pPr algn="ctr"/>
            <a:r>
              <a:rPr lang="en-US" b="1" i="1" dirty="0" smtClean="0">
                <a:solidFill>
                  <a:srgbClr val="CC0000"/>
                </a:solidFill>
              </a:rPr>
              <a:t>K, k, Le</a:t>
            </a:r>
            <a:r>
              <a:rPr lang="en-US" b="1" i="1" baseline="30000" dirty="0" smtClean="0">
                <a:solidFill>
                  <a:srgbClr val="CC0000"/>
                </a:solidFill>
              </a:rPr>
              <a:t>a</a:t>
            </a:r>
            <a:r>
              <a:rPr lang="en-US" b="1" i="1" dirty="0" smtClean="0">
                <a:solidFill>
                  <a:srgbClr val="CC0000"/>
                </a:solidFill>
              </a:rPr>
              <a:t>, </a:t>
            </a:r>
            <a:r>
              <a:rPr lang="en-US" b="1" i="1" dirty="0" err="1" smtClean="0">
                <a:solidFill>
                  <a:srgbClr val="CC0000"/>
                </a:solidFill>
              </a:rPr>
              <a:t>Le</a:t>
            </a:r>
            <a:r>
              <a:rPr lang="en-US" b="1" i="1" baseline="30000" dirty="0" err="1" smtClean="0">
                <a:solidFill>
                  <a:srgbClr val="CC0000"/>
                </a:solidFill>
              </a:rPr>
              <a:t>b</a:t>
            </a:r>
            <a:r>
              <a:rPr lang="en-US" b="1" i="1" dirty="0" err="1" smtClean="0">
                <a:solidFill>
                  <a:srgbClr val="CC0000"/>
                </a:solidFill>
              </a:rPr>
              <a:t>,M</a:t>
            </a:r>
            <a:r>
              <a:rPr lang="en-US" b="1" i="1" dirty="0" smtClean="0">
                <a:solidFill>
                  <a:srgbClr val="CC0000"/>
                </a:solidFill>
              </a:rPr>
              <a:t>, N, S, s, PI</a:t>
            </a:r>
          </a:p>
          <a:p>
            <a:pPr algn="ctr"/>
            <a:r>
              <a:rPr lang="en-US" b="1" dirty="0">
                <a:solidFill>
                  <a:srgbClr val="CC0000"/>
                </a:solidFill>
              </a:rPr>
              <a:t>(FDA, WHO  approved</a:t>
            </a:r>
            <a:r>
              <a:rPr lang="en-US" b="1" dirty="0" smtClean="0">
                <a:solidFill>
                  <a:srgbClr val="CC0000"/>
                </a:solidFill>
              </a:rPr>
              <a:t>)</a:t>
            </a:r>
            <a:endParaRPr lang="en-US" b="1" dirty="0">
              <a:solidFill>
                <a:srgbClr val="CC0000"/>
              </a:solidFill>
            </a:endParaRPr>
          </a:p>
        </p:txBody>
      </p:sp>
      <p:sp>
        <p:nvSpPr>
          <p:cNvPr id="14" name="Oval 13"/>
          <p:cNvSpPr/>
          <p:nvPr/>
        </p:nvSpPr>
        <p:spPr>
          <a:xfrm>
            <a:off x="5051440" y="3143250"/>
            <a:ext cx="187310" cy="230894"/>
          </a:xfrm>
          <a:prstGeom prst="ellipse">
            <a:avLst/>
          </a:prstGeom>
          <a:noFill/>
          <a:ln w="19050">
            <a:solidFill>
              <a:srgbClr val="FF3B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6223013" y="3155070"/>
            <a:ext cx="225411" cy="230894"/>
          </a:xfrm>
          <a:prstGeom prst="ellipse">
            <a:avLst/>
          </a:prstGeom>
          <a:noFill/>
          <a:ln w="19050">
            <a:solidFill>
              <a:srgbClr val="FF3B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/>
          <p:cNvSpPr/>
          <p:nvPr/>
        </p:nvSpPr>
        <p:spPr>
          <a:xfrm>
            <a:off x="6627829" y="3159833"/>
            <a:ext cx="225411" cy="230894"/>
          </a:xfrm>
          <a:prstGeom prst="ellipse">
            <a:avLst/>
          </a:prstGeom>
          <a:noFill/>
          <a:ln w="19050">
            <a:solidFill>
              <a:srgbClr val="FF3B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/>
          <p:cNvSpPr/>
          <p:nvPr/>
        </p:nvSpPr>
        <p:spPr>
          <a:xfrm>
            <a:off x="10237803" y="3155070"/>
            <a:ext cx="225411" cy="230894"/>
          </a:xfrm>
          <a:prstGeom prst="ellipse">
            <a:avLst/>
          </a:prstGeom>
          <a:noFill/>
          <a:ln w="19050">
            <a:solidFill>
              <a:srgbClr val="FF3B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/>
          <p:cNvSpPr/>
          <p:nvPr/>
        </p:nvSpPr>
        <p:spPr>
          <a:xfrm>
            <a:off x="10575940" y="3162126"/>
            <a:ext cx="225411" cy="230894"/>
          </a:xfrm>
          <a:prstGeom prst="ellipse">
            <a:avLst/>
          </a:prstGeom>
          <a:noFill/>
          <a:ln w="19050">
            <a:solidFill>
              <a:srgbClr val="FF3B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 21"/>
          <p:cNvSpPr/>
          <p:nvPr/>
        </p:nvSpPr>
        <p:spPr>
          <a:xfrm>
            <a:off x="11096709" y="3155070"/>
            <a:ext cx="261854" cy="237950"/>
          </a:xfrm>
          <a:prstGeom prst="ellipse">
            <a:avLst/>
          </a:prstGeom>
          <a:noFill/>
          <a:ln w="19050">
            <a:solidFill>
              <a:srgbClr val="FF3B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/>
          <p:cNvSpPr/>
          <p:nvPr/>
        </p:nvSpPr>
        <p:spPr>
          <a:xfrm>
            <a:off x="6540745" y="3497946"/>
            <a:ext cx="382571" cy="2685138"/>
          </a:xfrm>
          <a:prstGeom prst="rect">
            <a:avLst/>
          </a:prstGeom>
          <a:noFill/>
          <a:ln w="28575">
            <a:solidFill>
              <a:srgbClr val="CC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ight Arrow 24"/>
          <p:cNvSpPr/>
          <p:nvPr/>
        </p:nvSpPr>
        <p:spPr>
          <a:xfrm>
            <a:off x="5980837" y="3682173"/>
            <a:ext cx="484351" cy="512395"/>
          </a:xfrm>
          <a:prstGeom prst="rightArrow">
            <a:avLst/>
          </a:prstGeom>
          <a:solidFill>
            <a:srgbClr val="87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/>
          <p:cNvSpPr/>
          <p:nvPr/>
        </p:nvSpPr>
        <p:spPr>
          <a:xfrm rot="5400000">
            <a:off x="6989769" y="-888590"/>
            <a:ext cx="215901" cy="9007713"/>
          </a:xfrm>
          <a:prstGeom prst="rect">
            <a:avLst/>
          </a:prstGeom>
          <a:noFill/>
          <a:ln w="28575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7"/>
          <p:cNvSpPr/>
          <p:nvPr/>
        </p:nvSpPr>
        <p:spPr>
          <a:xfrm>
            <a:off x="6492559" y="1596934"/>
            <a:ext cx="22445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i="1" dirty="0" smtClean="0">
                <a:solidFill>
                  <a:schemeClr val="accent1">
                    <a:lumMod val="75000"/>
                  </a:schemeClr>
                </a:solidFill>
              </a:rPr>
              <a:t>Full donor phenotype</a:t>
            </a:r>
            <a:endParaRPr lang="en-US" i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6156332" y="1945596"/>
            <a:ext cx="28407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 smtClean="0"/>
              <a:t>D phenotype for each donor</a:t>
            </a:r>
          </a:p>
        </p:txBody>
      </p:sp>
      <p:sp>
        <p:nvSpPr>
          <p:cNvPr id="30" name="Rectangle 29"/>
          <p:cNvSpPr/>
          <p:nvPr/>
        </p:nvSpPr>
        <p:spPr>
          <a:xfrm rot="5400000">
            <a:off x="6977439" y="-671478"/>
            <a:ext cx="240556" cy="9007713"/>
          </a:xfrm>
          <a:prstGeom prst="rect">
            <a:avLst/>
          </a:prstGeom>
          <a:noFill/>
          <a:ln w="28575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ight Arrow 30"/>
          <p:cNvSpPr/>
          <p:nvPr/>
        </p:nvSpPr>
        <p:spPr>
          <a:xfrm rot="5400000">
            <a:off x="3523560" y="2654621"/>
            <a:ext cx="484351" cy="512395"/>
          </a:xfrm>
          <a:prstGeom prst="right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Oval 31"/>
          <p:cNvSpPr/>
          <p:nvPr/>
        </p:nvSpPr>
        <p:spPr>
          <a:xfrm>
            <a:off x="3684295" y="3576003"/>
            <a:ext cx="150181" cy="148760"/>
          </a:xfrm>
          <a:prstGeom prst="ellipse">
            <a:avLst/>
          </a:prstGeom>
          <a:noFill/>
          <a:ln w="190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Oval 32"/>
          <p:cNvSpPr/>
          <p:nvPr/>
        </p:nvSpPr>
        <p:spPr>
          <a:xfrm>
            <a:off x="3684294" y="3789610"/>
            <a:ext cx="150181" cy="148760"/>
          </a:xfrm>
          <a:prstGeom prst="ellipse">
            <a:avLst/>
          </a:prstGeom>
          <a:noFill/>
          <a:ln w="190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Oval 33"/>
          <p:cNvSpPr/>
          <p:nvPr/>
        </p:nvSpPr>
        <p:spPr>
          <a:xfrm>
            <a:off x="3684293" y="4281452"/>
            <a:ext cx="150181" cy="148760"/>
          </a:xfrm>
          <a:prstGeom prst="ellipse">
            <a:avLst/>
          </a:prstGeom>
          <a:noFill/>
          <a:ln w="190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Oval 34"/>
          <p:cNvSpPr/>
          <p:nvPr/>
        </p:nvSpPr>
        <p:spPr>
          <a:xfrm>
            <a:off x="3684293" y="6021715"/>
            <a:ext cx="150181" cy="148760"/>
          </a:xfrm>
          <a:prstGeom prst="ellipse">
            <a:avLst/>
          </a:prstGeom>
          <a:noFill/>
          <a:ln w="190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ight Arrow 35"/>
          <p:cNvSpPr/>
          <p:nvPr/>
        </p:nvSpPr>
        <p:spPr>
          <a:xfrm rot="5400000">
            <a:off x="3825001" y="2654621"/>
            <a:ext cx="484351" cy="512395"/>
          </a:xfrm>
          <a:prstGeom prst="right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Oval 36"/>
          <p:cNvSpPr/>
          <p:nvPr/>
        </p:nvSpPr>
        <p:spPr>
          <a:xfrm>
            <a:off x="3975966" y="3576003"/>
            <a:ext cx="150181" cy="148760"/>
          </a:xfrm>
          <a:prstGeom prst="ellipse">
            <a:avLst/>
          </a:prstGeom>
          <a:noFill/>
          <a:ln w="190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Oval 37"/>
          <p:cNvSpPr/>
          <p:nvPr/>
        </p:nvSpPr>
        <p:spPr>
          <a:xfrm>
            <a:off x="3975965" y="3789610"/>
            <a:ext cx="150181" cy="148760"/>
          </a:xfrm>
          <a:prstGeom prst="ellipse">
            <a:avLst/>
          </a:prstGeom>
          <a:noFill/>
          <a:ln w="190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Oval 38"/>
          <p:cNvSpPr/>
          <p:nvPr/>
        </p:nvSpPr>
        <p:spPr>
          <a:xfrm>
            <a:off x="3975965" y="5532402"/>
            <a:ext cx="150181" cy="148760"/>
          </a:xfrm>
          <a:prstGeom prst="ellipse">
            <a:avLst/>
          </a:prstGeom>
          <a:noFill/>
          <a:ln w="190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Oval 39"/>
          <p:cNvSpPr/>
          <p:nvPr/>
        </p:nvSpPr>
        <p:spPr>
          <a:xfrm>
            <a:off x="3684293" y="4535452"/>
            <a:ext cx="150181" cy="148760"/>
          </a:xfrm>
          <a:prstGeom prst="ellipse">
            <a:avLst/>
          </a:prstGeom>
          <a:noFill/>
          <a:ln w="190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Oval 40"/>
          <p:cNvSpPr/>
          <p:nvPr/>
        </p:nvSpPr>
        <p:spPr>
          <a:xfrm>
            <a:off x="3677945" y="4033203"/>
            <a:ext cx="150181" cy="148760"/>
          </a:xfrm>
          <a:prstGeom prst="ellipse">
            <a:avLst/>
          </a:prstGeom>
          <a:noFill/>
          <a:ln w="190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Oval 41"/>
          <p:cNvSpPr/>
          <p:nvPr/>
        </p:nvSpPr>
        <p:spPr>
          <a:xfrm>
            <a:off x="3684295" y="4779509"/>
            <a:ext cx="150181" cy="148760"/>
          </a:xfrm>
          <a:prstGeom prst="ellipse">
            <a:avLst/>
          </a:prstGeom>
          <a:noFill/>
          <a:ln w="190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Oval 42"/>
          <p:cNvSpPr/>
          <p:nvPr/>
        </p:nvSpPr>
        <p:spPr>
          <a:xfrm>
            <a:off x="3975965" y="4037064"/>
            <a:ext cx="150181" cy="148760"/>
          </a:xfrm>
          <a:prstGeom prst="ellipse">
            <a:avLst/>
          </a:prstGeom>
          <a:noFill/>
          <a:ln w="190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Oval 43"/>
          <p:cNvSpPr/>
          <p:nvPr/>
        </p:nvSpPr>
        <p:spPr>
          <a:xfrm>
            <a:off x="3975965" y="4787467"/>
            <a:ext cx="150181" cy="148760"/>
          </a:xfrm>
          <a:prstGeom prst="ellipse">
            <a:avLst/>
          </a:prstGeom>
          <a:noFill/>
          <a:ln w="190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5967297" y="1949333"/>
            <a:ext cx="319844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/>
              <a:t>C phenotype for each donor, </a:t>
            </a:r>
            <a:r>
              <a:rPr lang="en-US" dirty="0" err="1"/>
              <a:t>etc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6390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500"/>
                            </p:stCondLst>
                            <p:childTnLst>
                              <p:par>
                                <p:cTn id="90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9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9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9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0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0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0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1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12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4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500"/>
                            </p:stCondLst>
                            <p:childTnLst>
                              <p:par>
                                <p:cTn id="141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4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4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4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5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5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1000"/>
                            </p:stCondLst>
                            <p:childTnLst>
                              <p:par>
                                <p:cTn id="15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0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2" grpId="1" animBg="1"/>
      <p:bldP spid="13" grpId="0"/>
      <p:bldP spid="13" grpId="1"/>
      <p:bldP spid="14" grpId="0" animBg="1"/>
      <p:bldP spid="14" grpId="1" animBg="1"/>
      <p:bldP spid="17" grpId="0" animBg="1"/>
      <p:bldP spid="17" grpId="1" animBg="1"/>
      <p:bldP spid="18" grpId="0" animBg="1"/>
      <p:bldP spid="18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23" grpId="0" animBg="1"/>
      <p:bldP spid="23" grpId="1" animBg="1"/>
      <p:bldP spid="25" grpId="0" animBg="1"/>
      <p:bldP spid="25" grpId="1" animBg="1"/>
      <p:bldP spid="26" grpId="0" animBg="1"/>
      <p:bldP spid="26" grpId="1" animBg="1"/>
      <p:bldP spid="28" grpId="0"/>
      <p:bldP spid="28" grpId="1"/>
      <p:bldP spid="29" grpId="0" build="allAtOnce"/>
      <p:bldP spid="30" grpId="0" animBg="1"/>
      <p:bldP spid="30" grpId="1" animBg="1"/>
      <p:bldP spid="31" grpId="0" animBg="1"/>
      <p:bldP spid="31" grpId="1" animBg="1"/>
      <p:bldP spid="32" grpId="0" animBg="1"/>
      <p:bldP spid="32" grpId="1" animBg="1"/>
      <p:bldP spid="33" grpId="0" animBg="1"/>
      <p:bldP spid="33" grpId="1" animBg="1"/>
      <p:bldP spid="34" grpId="0" animBg="1"/>
      <p:bldP spid="34" grpId="1" animBg="1"/>
      <p:bldP spid="35" grpId="0" animBg="1"/>
      <p:bldP spid="35" grpId="1" animBg="1"/>
      <p:bldP spid="36" grpId="0" animBg="1"/>
      <p:bldP spid="36" grpId="1" animBg="1"/>
      <p:bldP spid="37" grpId="0" animBg="1"/>
      <p:bldP spid="37" grpId="1" animBg="1"/>
      <p:bldP spid="38" grpId="0" animBg="1"/>
      <p:bldP spid="38" grpId="1" animBg="1"/>
      <p:bldP spid="39" grpId="0" animBg="1"/>
      <p:bldP spid="39" grpId="1" animBg="1"/>
      <p:bldP spid="40" grpId="0" animBg="1"/>
      <p:bldP spid="40" grpId="1" animBg="1"/>
      <p:bldP spid="41" grpId="0" animBg="1"/>
      <p:bldP spid="41" grpId="1" animBg="1"/>
      <p:bldP spid="42" grpId="0" animBg="1"/>
      <p:bldP spid="42" grpId="1" animBg="1"/>
      <p:bldP spid="43" grpId="0" animBg="1"/>
      <p:bldP spid="43" grpId="1" animBg="1"/>
      <p:bldP spid="44" grpId="0" animBg="1"/>
      <p:bldP spid="44" grpId="1" animBg="1"/>
      <p:bldP spid="2" grpId="0"/>
      <p:bldP spid="2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extBox 48"/>
          <p:cNvSpPr txBox="1"/>
          <p:nvPr/>
        </p:nvSpPr>
        <p:spPr>
          <a:xfrm>
            <a:off x="2593864" y="1519362"/>
            <a:ext cx="446687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000" b="1" dirty="0" err="1" smtClean="0">
                <a:solidFill>
                  <a:srgbClr val="870000"/>
                </a:solidFill>
              </a:rPr>
              <a:t>Fy</a:t>
            </a:r>
            <a:r>
              <a:rPr lang="en-US" sz="2000" b="1" dirty="0" smtClean="0">
                <a:solidFill>
                  <a:srgbClr val="870000"/>
                </a:solidFill>
              </a:rPr>
              <a:t>(</a:t>
            </a:r>
            <a:r>
              <a:rPr lang="en-US" sz="2000" b="1" dirty="0" err="1" smtClean="0">
                <a:solidFill>
                  <a:srgbClr val="870000"/>
                </a:solidFill>
              </a:rPr>
              <a:t>a+b</a:t>
            </a:r>
            <a:r>
              <a:rPr lang="en-US" sz="2000" b="1" dirty="0" smtClean="0">
                <a:solidFill>
                  <a:srgbClr val="870000"/>
                </a:solidFill>
              </a:rPr>
              <a:t>+): Assume “single dose” Fy</a:t>
            </a:r>
            <a:r>
              <a:rPr lang="en-US" sz="2000" b="1" baseline="30000" dirty="0" smtClean="0">
                <a:solidFill>
                  <a:srgbClr val="870000"/>
                </a:solidFill>
              </a:rPr>
              <a:t>a </a:t>
            </a:r>
            <a:r>
              <a:rPr lang="en-US" sz="2000" b="1" dirty="0" smtClean="0">
                <a:solidFill>
                  <a:srgbClr val="870000"/>
                </a:solidFill>
              </a:rPr>
              <a:t>and Fy</a:t>
            </a:r>
            <a:r>
              <a:rPr lang="en-US" sz="2000" b="1" baseline="30000" dirty="0" smtClean="0">
                <a:solidFill>
                  <a:srgbClr val="870000"/>
                </a:solidFill>
              </a:rPr>
              <a:t>b</a:t>
            </a:r>
            <a:endParaRPr lang="en-US" sz="2000" b="1" dirty="0">
              <a:solidFill>
                <a:srgbClr val="870000"/>
              </a:solidFill>
            </a:endParaRP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8" t="18864" r="23426" b="38958"/>
          <a:stretch/>
        </p:blipFill>
        <p:spPr>
          <a:xfrm>
            <a:off x="2593865" y="2650393"/>
            <a:ext cx="9007710" cy="3532691"/>
          </a:xfrm>
          <a:prstGeom prst="rect">
            <a:avLst/>
          </a:prstGeom>
        </p:spPr>
      </p:pic>
      <p:sp>
        <p:nvSpPr>
          <p:cNvPr id="41" name="Rectangle 40"/>
          <p:cNvSpPr/>
          <p:nvPr/>
        </p:nvSpPr>
        <p:spPr>
          <a:xfrm>
            <a:off x="6936016" y="2668643"/>
            <a:ext cx="711924" cy="356497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Right Arrow 41"/>
          <p:cNvSpPr/>
          <p:nvPr/>
        </p:nvSpPr>
        <p:spPr>
          <a:xfrm>
            <a:off x="6552337" y="3468813"/>
            <a:ext cx="328523" cy="280227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ight Arrow 42"/>
          <p:cNvSpPr/>
          <p:nvPr/>
        </p:nvSpPr>
        <p:spPr>
          <a:xfrm>
            <a:off x="6559957" y="4427346"/>
            <a:ext cx="328523" cy="280227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Right Arrow 43"/>
          <p:cNvSpPr/>
          <p:nvPr/>
        </p:nvSpPr>
        <p:spPr>
          <a:xfrm>
            <a:off x="6559957" y="5166822"/>
            <a:ext cx="328523" cy="280227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Rectangle 44"/>
          <p:cNvSpPr/>
          <p:nvPr/>
        </p:nvSpPr>
        <p:spPr>
          <a:xfrm>
            <a:off x="6939826" y="3486151"/>
            <a:ext cx="711924" cy="23495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Rectangle 45"/>
          <p:cNvSpPr/>
          <p:nvPr/>
        </p:nvSpPr>
        <p:spPr>
          <a:xfrm>
            <a:off x="6932206" y="4442587"/>
            <a:ext cx="711924" cy="237363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6939827" y="5191395"/>
            <a:ext cx="711924" cy="239385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TextBox 47"/>
          <p:cNvSpPr txBox="1"/>
          <p:nvPr/>
        </p:nvSpPr>
        <p:spPr>
          <a:xfrm>
            <a:off x="2593863" y="980154"/>
            <a:ext cx="44668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000" b="1" dirty="0" err="1" smtClean="0">
                <a:solidFill>
                  <a:srgbClr val="870000"/>
                </a:solidFill>
              </a:rPr>
              <a:t>Fy</a:t>
            </a:r>
            <a:r>
              <a:rPr lang="en-US" sz="2000" b="1" dirty="0" smtClean="0">
                <a:solidFill>
                  <a:srgbClr val="870000"/>
                </a:solidFill>
              </a:rPr>
              <a:t>(</a:t>
            </a:r>
            <a:r>
              <a:rPr lang="en-US" sz="2000" b="1" dirty="0" err="1" smtClean="0">
                <a:solidFill>
                  <a:srgbClr val="870000"/>
                </a:solidFill>
              </a:rPr>
              <a:t>a+b</a:t>
            </a:r>
            <a:r>
              <a:rPr lang="en-US" sz="2000" b="1" dirty="0" smtClean="0">
                <a:solidFill>
                  <a:srgbClr val="870000"/>
                </a:solidFill>
              </a:rPr>
              <a:t>-): Assume “double dose” Fy</a:t>
            </a:r>
            <a:r>
              <a:rPr lang="en-US" sz="2000" b="1" baseline="30000" dirty="0" smtClean="0">
                <a:solidFill>
                  <a:srgbClr val="870000"/>
                </a:solidFill>
              </a:rPr>
              <a:t>a</a:t>
            </a:r>
            <a:endParaRPr lang="en-US" sz="2000" b="1" dirty="0">
              <a:solidFill>
                <a:srgbClr val="870000"/>
              </a:solidFill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2593865" y="2054715"/>
            <a:ext cx="44668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000" b="1" dirty="0" err="1" smtClean="0">
                <a:solidFill>
                  <a:srgbClr val="870000"/>
                </a:solidFill>
              </a:rPr>
              <a:t>Fy</a:t>
            </a:r>
            <a:r>
              <a:rPr lang="en-US" sz="2000" b="1" dirty="0" smtClean="0">
                <a:solidFill>
                  <a:srgbClr val="870000"/>
                </a:solidFill>
              </a:rPr>
              <a:t>(a-b+): Assume “double dose” Fy</a:t>
            </a:r>
            <a:r>
              <a:rPr lang="en-US" sz="2000" b="1" baseline="30000" dirty="0">
                <a:solidFill>
                  <a:srgbClr val="870000"/>
                </a:solidFill>
              </a:rPr>
              <a:t>b</a:t>
            </a:r>
            <a:endParaRPr lang="en-US" sz="2000" b="1" dirty="0">
              <a:solidFill>
                <a:srgbClr val="870000"/>
              </a:solidFill>
            </a:endParaRPr>
          </a:p>
        </p:txBody>
      </p:sp>
      <p:grpSp>
        <p:nvGrpSpPr>
          <p:cNvPr id="65" name="Group 64"/>
          <p:cNvGrpSpPr/>
          <p:nvPr/>
        </p:nvGrpSpPr>
        <p:grpSpPr>
          <a:xfrm>
            <a:off x="3786258" y="71950"/>
            <a:ext cx="6781350" cy="3846286"/>
            <a:chOff x="2104572" y="1219200"/>
            <a:chExt cx="6781350" cy="3846286"/>
          </a:xfrm>
        </p:grpSpPr>
        <p:sp>
          <p:nvSpPr>
            <p:cNvPr id="66" name="Rectangle 65"/>
            <p:cNvSpPr/>
            <p:nvPr/>
          </p:nvSpPr>
          <p:spPr>
            <a:xfrm>
              <a:off x="2104572" y="1219200"/>
              <a:ext cx="6763658" cy="384628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rgbClr val="CC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7" name="Rectangle 66"/>
            <p:cNvSpPr/>
            <p:nvPr/>
          </p:nvSpPr>
          <p:spPr>
            <a:xfrm>
              <a:off x="2685144" y="1549374"/>
              <a:ext cx="992570" cy="221369"/>
            </a:xfrm>
            <a:prstGeom prst="rect">
              <a:avLst/>
            </a:prstGeom>
            <a:solidFill>
              <a:srgbClr val="FF66CC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Rectangle 67"/>
            <p:cNvSpPr/>
            <p:nvPr/>
          </p:nvSpPr>
          <p:spPr>
            <a:xfrm>
              <a:off x="2685144" y="2071888"/>
              <a:ext cx="992570" cy="221369"/>
            </a:xfrm>
            <a:prstGeom prst="rect">
              <a:avLst/>
            </a:prstGeom>
            <a:solidFill>
              <a:srgbClr val="FF66CC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Rectangle 68"/>
            <p:cNvSpPr/>
            <p:nvPr/>
          </p:nvSpPr>
          <p:spPr>
            <a:xfrm>
              <a:off x="4934858" y="1549374"/>
              <a:ext cx="992570" cy="221369"/>
            </a:xfrm>
            <a:prstGeom prst="rect">
              <a:avLst/>
            </a:prstGeom>
            <a:solidFill>
              <a:srgbClr val="FF66CC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Rectangle 69"/>
            <p:cNvSpPr/>
            <p:nvPr/>
          </p:nvSpPr>
          <p:spPr>
            <a:xfrm>
              <a:off x="4934858" y="2071888"/>
              <a:ext cx="992570" cy="221369"/>
            </a:xfrm>
            <a:prstGeom prst="rect">
              <a:avLst/>
            </a:prstGeom>
            <a:solidFill>
              <a:srgbClr val="3399FF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Rectangle 70"/>
            <p:cNvSpPr/>
            <p:nvPr/>
          </p:nvSpPr>
          <p:spPr>
            <a:xfrm>
              <a:off x="7184572" y="1549374"/>
              <a:ext cx="992570" cy="221369"/>
            </a:xfrm>
            <a:prstGeom prst="rect">
              <a:avLst/>
            </a:prstGeom>
            <a:solidFill>
              <a:srgbClr val="3399FF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Rectangle 71"/>
            <p:cNvSpPr/>
            <p:nvPr/>
          </p:nvSpPr>
          <p:spPr>
            <a:xfrm>
              <a:off x="7184572" y="2071888"/>
              <a:ext cx="992570" cy="221369"/>
            </a:xfrm>
            <a:prstGeom prst="rect">
              <a:avLst/>
            </a:prstGeom>
            <a:solidFill>
              <a:srgbClr val="3399FF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Rectangle 72"/>
            <p:cNvSpPr/>
            <p:nvPr/>
          </p:nvSpPr>
          <p:spPr>
            <a:xfrm>
              <a:off x="3698065" y="1487232"/>
              <a:ext cx="747411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b="1" dirty="0">
                  <a:solidFill>
                    <a:srgbClr val="FF66CC"/>
                  </a:solidFill>
                </a:rPr>
                <a:t>Fy</a:t>
              </a:r>
              <a:r>
                <a:rPr lang="en-US" b="1" baseline="30000" dirty="0">
                  <a:solidFill>
                    <a:srgbClr val="FF66CC"/>
                  </a:solidFill>
                </a:rPr>
                <a:t>a</a:t>
              </a:r>
              <a:endParaRPr lang="en-US" b="1" dirty="0">
                <a:solidFill>
                  <a:srgbClr val="FF66CC"/>
                </a:solidFill>
              </a:endParaRPr>
            </a:p>
          </p:txBody>
        </p:sp>
        <p:sp>
          <p:nvSpPr>
            <p:cNvPr id="74" name="Rectangle 73"/>
            <p:cNvSpPr/>
            <p:nvPr/>
          </p:nvSpPr>
          <p:spPr>
            <a:xfrm>
              <a:off x="3698065" y="1966203"/>
              <a:ext cx="569137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b="1" dirty="0">
                  <a:solidFill>
                    <a:srgbClr val="FF66CC"/>
                  </a:solidFill>
                </a:rPr>
                <a:t>Fy</a:t>
              </a:r>
              <a:r>
                <a:rPr lang="en-US" b="1" baseline="30000" dirty="0">
                  <a:solidFill>
                    <a:srgbClr val="FF66CC"/>
                  </a:solidFill>
                </a:rPr>
                <a:t>a</a:t>
              </a:r>
              <a:endParaRPr lang="en-US" b="1" dirty="0">
                <a:solidFill>
                  <a:srgbClr val="FF66CC"/>
                </a:solidFill>
              </a:endParaRPr>
            </a:p>
          </p:txBody>
        </p:sp>
        <p:sp>
          <p:nvSpPr>
            <p:cNvPr id="75" name="Rectangle 74"/>
            <p:cNvSpPr/>
            <p:nvPr/>
          </p:nvSpPr>
          <p:spPr>
            <a:xfrm>
              <a:off x="5950858" y="1447707"/>
              <a:ext cx="744332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b="1" dirty="0">
                  <a:solidFill>
                    <a:srgbClr val="FF66CC"/>
                  </a:solidFill>
                </a:rPr>
                <a:t>Fy</a:t>
              </a:r>
              <a:r>
                <a:rPr lang="en-US" b="1" baseline="30000" dirty="0">
                  <a:solidFill>
                    <a:srgbClr val="FF66CC"/>
                  </a:solidFill>
                </a:rPr>
                <a:t>a</a:t>
              </a:r>
              <a:endParaRPr lang="en-US" b="1" dirty="0">
                <a:solidFill>
                  <a:srgbClr val="FF66CC"/>
                </a:solidFill>
              </a:endParaRPr>
            </a:p>
          </p:txBody>
        </p:sp>
        <p:sp>
          <p:nvSpPr>
            <p:cNvPr id="76" name="Rectangle 75"/>
            <p:cNvSpPr/>
            <p:nvPr/>
          </p:nvSpPr>
          <p:spPr>
            <a:xfrm>
              <a:off x="5945120" y="2009746"/>
              <a:ext cx="750070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b="1" dirty="0" smtClean="0">
                  <a:solidFill>
                    <a:srgbClr val="3399FF"/>
                  </a:solidFill>
                </a:rPr>
                <a:t>Fy</a:t>
              </a:r>
              <a:r>
                <a:rPr lang="en-US" b="1" baseline="30000" dirty="0" smtClean="0">
                  <a:solidFill>
                    <a:srgbClr val="3399FF"/>
                  </a:solidFill>
                </a:rPr>
                <a:t>b</a:t>
              </a:r>
              <a:endParaRPr lang="en-US" b="1" dirty="0">
                <a:solidFill>
                  <a:srgbClr val="3399FF"/>
                </a:solidFill>
              </a:endParaRPr>
            </a:p>
          </p:txBody>
        </p:sp>
        <p:sp>
          <p:nvSpPr>
            <p:cNvPr id="77" name="Rectangle 76"/>
            <p:cNvSpPr/>
            <p:nvPr/>
          </p:nvSpPr>
          <p:spPr>
            <a:xfrm>
              <a:off x="8200572" y="1487232"/>
              <a:ext cx="685350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b="1" dirty="0" smtClean="0">
                  <a:solidFill>
                    <a:srgbClr val="3399FF"/>
                  </a:solidFill>
                </a:rPr>
                <a:t>Fy</a:t>
              </a:r>
              <a:r>
                <a:rPr lang="en-US" b="1" baseline="30000" dirty="0" smtClean="0">
                  <a:solidFill>
                    <a:srgbClr val="3399FF"/>
                  </a:solidFill>
                </a:rPr>
                <a:t>b</a:t>
              </a:r>
              <a:endParaRPr lang="en-US" b="1" dirty="0">
                <a:solidFill>
                  <a:srgbClr val="3399FF"/>
                </a:solidFill>
              </a:endParaRPr>
            </a:p>
          </p:txBody>
        </p:sp>
        <p:sp>
          <p:nvSpPr>
            <p:cNvPr id="78" name="Rectangle 77"/>
            <p:cNvSpPr/>
            <p:nvPr/>
          </p:nvSpPr>
          <p:spPr>
            <a:xfrm>
              <a:off x="8200572" y="2009746"/>
              <a:ext cx="667658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b="1" dirty="0" smtClean="0">
                  <a:solidFill>
                    <a:srgbClr val="3399FF"/>
                  </a:solidFill>
                </a:rPr>
                <a:t>Fy</a:t>
              </a:r>
              <a:r>
                <a:rPr lang="en-US" b="1" baseline="30000" dirty="0" smtClean="0">
                  <a:solidFill>
                    <a:srgbClr val="3399FF"/>
                  </a:solidFill>
                </a:rPr>
                <a:t>b</a:t>
              </a:r>
              <a:endParaRPr lang="en-US" b="1" dirty="0">
                <a:solidFill>
                  <a:srgbClr val="3399FF"/>
                </a:solidFill>
              </a:endParaRPr>
            </a:p>
          </p:txBody>
        </p:sp>
        <p:cxnSp>
          <p:nvCxnSpPr>
            <p:cNvPr id="79" name="Straight Arrow Connector 78"/>
            <p:cNvCxnSpPr/>
            <p:nvPr/>
          </p:nvCxnSpPr>
          <p:spPr>
            <a:xfrm>
              <a:off x="3193144" y="2538539"/>
              <a:ext cx="0" cy="857804"/>
            </a:xfrm>
            <a:prstGeom prst="straightConnector1">
              <a:avLst/>
            </a:prstGeom>
            <a:ln w="76200">
              <a:solidFill>
                <a:schemeClr val="tx1"/>
              </a:solidFill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Arrow Connector 79"/>
            <p:cNvCxnSpPr/>
            <p:nvPr/>
          </p:nvCxnSpPr>
          <p:spPr>
            <a:xfrm>
              <a:off x="5442859" y="2538539"/>
              <a:ext cx="0" cy="857804"/>
            </a:xfrm>
            <a:prstGeom prst="straightConnector1">
              <a:avLst/>
            </a:prstGeom>
            <a:ln w="76200">
              <a:solidFill>
                <a:schemeClr val="tx1"/>
              </a:solidFill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Arrow Connector 80"/>
            <p:cNvCxnSpPr/>
            <p:nvPr/>
          </p:nvCxnSpPr>
          <p:spPr>
            <a:xfrm>
              <a:off x="7692572" y="2538538"/>
              <a:ext cx="0" cy="857804"/>
            </a:xfrm>
            <a:prstGeom prst="straightConnector1">
              <a:avLst/>
            </a:prstGeom>
            <a:ln w="76200">
              <a:solidFill>
                <a:schemeClr val="tx1"/>
              </a:solidFill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2" name="Oval 81"/>
            <p:cNvSpPr/>
            <p:nvPr/>
          </p:nvSpPr>
          <p:spPr>
            <a:xfrm>
              <a:off x="4791254" y="3714875"/>
              <a:ext cx="1273155" cy="871640"/>
            </a:xfrm>
            <a:prstGeom prst="ellipse">
              <a:avLst/>
            </a:prstGeom>
            <a:solidFill>
              <a:srgbClr val="FF3B0D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Diamond 82"/>
            <p:cNvSpPr/>
            <p:nvPr/>
          </p:nvSpPr>
          <p:spPr>
            <a:xfrm rot="13621939">
              <a:off x="6019416" y="3827278"/>
              <a:ext cx="207316" cy="224097"/>
            </a:xfrm>
            <a:prstGeom prst="diamond">
              <a:avLst/>
            </a:prstGeom>
            <a:solidFill>
              <a:srgbClr val="3399FF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Diamond 83"/>
            <p:cNvSpPr/>
            <p:nvPr/>
          </p:nvSpPr>
          <p:spPr>
            <a:xfrm rot="13621939">
              <a:off x="4676846" y="3805508"/>
              <a:ext cx="207316" cy="224097"/>
            </a:xfrm>
            <a:prstGeom prst="diamond">
              <a:avLst/>
            </a:prstGeom>
            <a:solidFill>
              <a:srgbClr val="FF66CC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Diamond 84"/>
            <p:cNvSpPr/>
            <p:nvPr/>
          </p:nvSpPr>
          <p:spPr>
            <a:xfrm rot="19021939">
              <a:off x="5160788" y="3525310"/>
              <a:ext cx="212471" cy="218660"/>
            </a:xfrm>
            <a:prstGeom prst="diamond">
              <a:avLst/>
            </a:prstGeom>
            <a:solidFill>
              <a:srgbClr val="FF66CC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Diamond 85"/>
            <p:cNvSpPr/>
            <p:nvPr/>
          </p:nvSpPr>
          <p:spPr>
            <a:xfrm rot="19021939">
              <a:off x="5530901" y="3532570"/>
              <a:ext cx="212471" cy="218660"/>
            </a:xfrm>
            <a:prstGeom prst="diamond">
              <a:avLst/>
            </a:prstGeom>
            <a:solidFill>
              <a:srgbClr val="3399FF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Diamond 86"/>
            <p:cNvSpPr/>
            <p:nvPr/>
          </p:nvSpPr>
          <p:spPr>
            <a:xfrm rot="19021939">
              <a:off x="4877760" y="3619654"/>
              <a:ext cx="212471" cy="218660"/>
            </a:xfrm>
            <a:prstGeom prst="diamond">
              <a:avLst/>
            </a:prstGeom>
            <a:solidFill>
              <a:srgbClr val="3399FF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Diamond 87"/>
            <p:cNvSpPr/>
            <p:nvPr/>
          </p:nvSpPr>
          <p:spPr>
            <a:xfrm rot="19021939">
              <a:off x="5813931" y="3641424"/>
              <a:ext cx="212471" cy="218660"/>
            </a:xfrm>
            <a:prstGeom prst="diamond">
              <a:avLst/>
            </a:prstGeom>
            <a:solidFill>
              <a:srgbClr val="FF66CC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Oval 88"/>
            <p:cNvSpPr/>
            <p:nvPr/>
          </p:nvSpPr>
          <p:spPr>
            <a:xfrm>
              <a:off x="7033711" y="3722132"/>
              <a:ext cx="1273155" cy="871640"/>
            </a:xfrm>
            <a:prstGeom prst="ellipse">
              <a:avLst/>
            </a:prstGeom>
            <a:solidFill>
              <a:srgbClr val="FF3B0D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Diamond 89"/>
            <p:cNvSpPr/>
            <p:nvPr/>
          </p:nvSpPr>
          <p:spPr>
            <a:xfrm rot="13621939">
              <a:off x="8261873" y="3834535"/>
              <a:ext cx="207316" cy="224097"/>
            </a:xfrm>
            <a:prstGeom prst="diamond">
              <a:avLst/>
            </a:prstGeom>
            <a:solidFill>
              <a:srgbClr val="3399FF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Diamond 90"/>
            <p:cNvSpPr/>
            <p:nvPr/>
          </p:nvSpPr>
          <p:spPr>
            <a:xfrm rot="13621939">
              <a:off x="6919303" y="3812765"/>
              <a:ext cx="207316" cy="224097"/>
            </a:xfrm>
            <a:prstGeom prst="diamond">
              <a:avLst/>
            </a:prstGeom>
            <a:solidFill>
              <a:srgbClr val="3399FF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Diamond 91"/>
            <p:cNvSpPr/>
            <p:nvPr/>
          </p:nvSpPr>
          <p:spPr>
            <a:xfrm rot="19021939">
              <a:off x="7403245" y="3532567"/>
              <a:ext cx="212471" cy="218660"/>
            </a:xfrm>
            <a:prstGeom prst="diamond">
              <a:avLst/>
            </a:prstGeom>
            <a:solidFill>
              <a:srgbClr val="3399FF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Diamond 92"/>
            <p:cNvSpPr/>
            <p:nvPr/>
          </p:nvSpPr>
          <p:spPr>
            <a:xfrm rot="19021939">
              <a:off x="7773358" y="3539827"/>
              <a:ext cx="212471" cy="218660"/>
            </a:xfrm>
            <a:prstGeom prst="diamond">
              <a:avLst/>
            </a:prstGeom>
            <a:solidFill>
              <a:srgbClr val="3399FF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Diamond 93"/>
            <p:cNvSpPr/>
            <p:nvPr/>
          </p:nvSpPr>
          <p:spPr>
            <a:xfrm rot="19021939">
              <a:off x="7120217" y="3626911"/>
              <a:ext cx="212471" cy="218660"/>
            </a:xfrm>
            <a:prstGeom prst="diamond">
              <a:avLst/>
            </a:prstGeom>
            <a:solidFill>
              <a:srgbClr val="3399FF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Diamond 94"/>
            <p:cNvSpPr/>
            <p:nvPr/>
          </p:nvSpPr>
          <p:spPr>
            <a:xfrm rot="19021939">
              <a:off x="8056388" y="3648681"/>
              <a:ext cx="212471" cy="218660"/>
            </a:xfrm>
            <a:prstGeom prst="diamond">
              <a:avLst/>
            </a:prstGeom>
            <a:solidFill>
              <a:srgbClr val="3399FF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Oval 95"/>
            <p:cNvSpPr/>
            <p:nvPr/>
          </p:nvSpPr>
          <p:spPr>
            <a:xfrm>
              <a:off x="2542290" y="3714875"/>
              <a:ext cx="1273155" cy="871640"/>
            </a:xfrm>
            <a:prstGeom prst="ellipse">
              <a:avLst/>
            </a:prstGeom>
            <a:solidFill>
              <a:srgbClr val="FF3B0D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Diamond 96"/>
            <p:cNvSpPr/>
            <p:nvPr/>
          </p:nvSpPr>
          <p:spPr>
            <a:xfrm rot="13621939">
              <a:off x="3770452" y="3827278"/>
              <a:ext cx="207316" cy="224097"/>
            </a:xfrm>
            <a:prstGeom prst="diamond">
              <a:avLst/>
            </a:prstGeom>
            <a:solidFill>
              <a:srgbClr val="FF66CC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Diamond 97"/>
            <p:cNvSpPr/>
            <p:nvPr/>
          </p:nvSpPr>
          <p:spPr>
            <a:xfrm rot="13621939">
              <a:off x="2427882" y="3805508"/>
              <a:ext cx="207316" cy="224097"/>
            </a:xfrm>
            <a:prstGeom prst="diamond">
              <a:avLst/>
            </a:prstGeom>
            <a:solidFill>
              <a:srgbClr val="FF66CC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Diamond 98"/>
            <p:cNvSpPr/>
            <p:nvPr/>
          </p:nvSpPr>
          <p:spPr>
            <a:xfrm rot="19021939">
              <a:off x="2911824" y="3525310"/>
              <a:ext cx="212471" cy="218660"/>
            </a:xfrm>
            <a:prstGeom prst="diamond">
              <a:avLst/>
            </a:prstGeom>
            <a:solidFill>
              <a:srgbClr val="FF66CC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Diamond 99"/>
            <p:cNvSpPr/>
            <p:nvPr/>
          </p:nvSpPr>
          <p:spPr>
            <a:xfrm rot="19021939">
              <a:off x="3281937" y="3532570"/>
              <a:ext cx="212471" cy="218660"/>
            </a:xfrm>
            <a:prstGeom prst="diamond">
              <a:avLst/>
            </a:prstGeom>
            <a:solidFill>
              <a:srgbClr val="FF66CC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Diamond 100"/>
            <p:cNvSpPr/>
            <p:nvPr/>
          </p:nvSpPr>
          <p:spPr>
            <a:xfrm rot="19021939">
              <a:off x="2628796" y="3619654"/>
              <a:ext cx="212471" cy="218660"/>
            </a:xfrm>
            <a:prstGeom prst="diamond">
              <a:avLst/>
            </a:prstGeom>
            <a:solidFill>
              <a:srgbClr val="FF66CC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Diamond 101"/>
            <p:cNvSpPr/>
            <p:nvPr/>
          </p:nvSpPr>
          <p:spPr>
            <a:xfrm rot="19021939">
              <a:off x="3564967" y="3641424"/>
              <a:ext cx="212471" cy="218660"/>
            </a:xfrm>
            <a:prstGeom prst="diamond">
              <a:avLst/>
            </a:prstGeom>
            <a:solidFill>
              <a:srgbClr val="FF66CC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3" name="TextBox 102"/>
          <p:cNvSpPr txBox="1"/>
          <p:nvPr/>
        </p:nvSpPr>
        <p:spPr>
          <a:xfrm>
            <a:off x="4490121" y="3415746"/>
            <a:ext cx="8566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FF0000"/>
                </a:solidFill>
              </a:rPr>
              <a:t>Cell 1</a:t>
            </a:r>
            <a:endParaRPr lang="en-US" sz="2000" b="1" dirty="0">
              <a:solidFill>
                <a:srgbClr val="FF0000"/>
              </a:solidFill>
            </a:endParaRPr>
          </a:p>
        </p:txBody>
      </p:sp>
      <p:sp>
        <p:nvSpPr>
          <p:cNvPr id="104" name="TextBox 103"/>
          <p:cNvSpPr txBox="1"/>
          <p:nvPr/>
        </p:nvSpPr>
        <p:spPr>
          <a:xfrm>
            <a:off x="6690557" y="3411725"/>
            <a:ext cx="8566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FF0000"/>
                </a:solidFill>
              </a:rPr>
              <a:t>Cell 5</a:t>
            </a:r>
            <a:endParaRPr lang="en-US" sz="2000" b="1" dirty="0">
              <a:solidFill>
                <a:srgbClr val="FF0000"/>
              </a:solidFill>
            </a:endParaRPr>
          </a:p>
        </p:txBody>
      </p:sp>
      <p:sp>
        <p:nvSpPr>
          <p:cNvPr id="105" name="TextBox 104"/>
          <p:cNvSpPr txBox="1"/>
          <p:nvPr/>
        </p:nvSpPr>
        <p:spPr>
          <a:xfrm>
            <a:off x="8949049" y="3420959"/>
            <a:ext cx="8566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FF0000"/>
                </a:solidFill>
              </a:rPr>
              <a:t>Cell 8</a:t>
            </a:r>
            <a:endParaRPr lang="en-US" sz="2000" b="1" dirty="0">
              <a:solidFill>
                <a:srgbClr val="FF0000"/>
              </a:solidFill>
            </a:endParaRPr>
          </a:p>
        </p:txBody>
      </p:sp>
      <p:sp>
        <p:nvSpPr>
          <p:cNvPr id="106" name="Right Arrow 105"/>
          <p:cNvSpPr/>
          <p:nvPr/>
        </p:nvSpPr>
        <p:spPr>
          <a:xfrm>
            <a:off x="6552336" y="5720102"/>
            <a:ext cx="328523" cy="280227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Right Arrow 106"/>
          <p:cNvSpPr/>
          <p:nvPr/>
        </p:nvSpPr>
        <p:spPr>
          <a:xfrm>
            <a:off x="6544715" y="6470557"/>
            <a:ext cx="328523" cy="280227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8" name="Rectangle 107"/>
          <p:cNvSpPr/>
          <p:nvPr/>
        </p:nvSpPr>
        <p:spPr>
          <a:xfrm>
            <a:off x="6932205" y="4818819"/>
            <a:ext cx="711924" cy="202761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9" name="Rectangle 108"/>
          <p:cNvSpPr/>
          <p:nvPr/>
        </p:nvSpPr>
        <p:spPr>
          <a:xfrm>
            <a:off x="6932205" y="5735343"/>
            <a:ext cx="711924" cy="237363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Rectangle 109"/>
          <p:cNvSpPr/>
          <p:nvPr/>
        </p:nvSpPr>
        <p:spPr>
          <a:xfrm>
            <a:off x="6932205" y="6487925"/>
            <a:ext cx="711924" cy="240432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1" name="Right Arrow 110"/>
          <p:cNvSpPr/>
          <p:nvPr/>
        </p:nvSpPr>
        <p:spPr>
          <a:xfrm>
            <a:off x="6552336" y="4770586"/>
            <a:ext cx="328523" cy="280227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3" name="Group 112"/>
          <p:cNvGrpSpPr/>
          <p:nvPr/>
        </p:nvGrpSpPr>
        <p:grpSpPr>
          <a:xfrm>
            <a:off x="3784739" y="2882071"/>
            <a:ext cx="6763658" cy="3846286"/>
            <a:chOff x="2104572" y="1320800"/>
            <a:chExt cx="6763658" cy="3846286"/>
          </a:xfrm>
        </p:grpSpPr>
        <p:sp>
          <p:nvSpPr>
            <p:cNvPr id="114" name="Rectangle 113"/>
            <p:cNvSpPr/>
            <p:nvPr/>
          </p:nvSpPr>
          <p:spPr>
            <a:xfrm>
              <a:off x="2104572" y="1320800"/>
              <a:ext cx="6763658" cy="384628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rgbClr val="CC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5" name="Rectangle 114"/>
            <p:cNvSpPr/>
            <p:nvPr/>
          </p:nvSpPr>
          <p:spPr>
            <a:xfrm>
              <a:off x="2685144" y="1549374"/>
              <a:ext cx="992570" cy="221369"/>
            </a:xfrm>
            <a:prstGeom prst="rect">
              <a:avLst/>
            </a:prstGeom>
            <a:solidFill>
              <a:srgbClr val="FF66CC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Rectangle 115"/>
            <p:cNvSpPr/>
            <p:nvPr/>
          </p:nvSpPr>
          <p:spPr>
            <a:xfrm>
              <a:off x="2685144" y="2071888"/>
              <a:ext cx="992570" cy="221369"/>
            </a:xfrm>
            <a:prstGeom prst="rect">
              <a:avLst/>
            </a:prstGeom>
            <a:solidFill>
              <a:srgbClr val="FF66CC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Rectangle 116"/>
            <p:cNvSpPr/>
            <p:nvPr/>
          </p:nvSpPr>
          <p:spPr>
            <a:xfrm>
              <a:off x="6877958" y="1549374"/>
              <a:ext cx="992570" cy="221369"/>
            </a:xfrm>
            <a:prstGeom prst="rect">
              <a:avLst/>
            </a:prstGeom>
            <a:solidFill>
              <a:srgbClr val="FF66CC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Rectangle 117"/>
            <p:cNvSpPr/>
            <p:nvPr/>
          </p:nvSpPr>
          <p:spPr>
            <a:xfrm>
              <a:off x="6877958" y="2071888"/>
              <a:ext cx="992570" cy="221369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19" name="Rectangle 118"/>
            <p:cNvSpPr/>
            <p:nvPr/>
          </p:nvSpPr>
          <p:spPr>
            <a:xfrm>
              <a:off x="3698065" y="1487232"/>
              <a:ext cx="747411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b="1" dirty="0" err="1" smtClean="0">
                  <a:solidFill>
                    <a:srgbClr val="FF66CC"/>
                  </a:solidFill>
                </a:rPr>
                <a:t>Fy</a:t>
              </a:r>
              <a:r>
                <a:rPr lang="en-US" b="1" baseline="30000" dirty="0" err="1" smtClean="0">
                  <a:solidFill>
                    <a:srgbClr val="FF66CC"/>
                  </a:solidFill>
                </a:rPr>
                <a:t>a</a:t>
              </a:r>
              <a:endParaRPr lang="en-US" b="1" dirty="0">
                <a:solidFill>
                  <a:srgbClr val="FF66CC"/>
                </a:solidFill>
              </a:endParaRPr>
            </a:p>
          </p:txBody>
        </p:sp>
        <p:sp>
          <p:nvSpPr>
            <p:cNvPr id="120" name="Rectangle 119"/>
            <p:cNvSpPr/>
            <p:nvPr/>
          </p:nvSpPr>
          <p:spPr>
            <a:xfrm>
              <a:off x="3698065" y="1966203"/>
              <a:ext cx="569137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b="1" dirty="0" err="1" smtClean="0">
                  <a:solidFill>
                    <a:srgbClr val="FF66CC"/>
                  </a:solidFill>
                </a:rPr>
                <a:t>Fy</a:t>
              </a:r>
              <a:r>
                <a:rPr lang="en-US" b="1" baseline="30000" dirty="0" err="1" smtClean="0">
                  <a:solidFill>
                    <a:srgbClr val="FF66CC"/>
                  </a:solidFill>
                </a:rPr>
                <a:t>a</a:t>
              </a:r>
              <a:endParaRPr lang="en-US" b="1" dirty="0">
                <a:solidFill>
                  <a:srgbClr val="FF66CC"/>
                </a:solidFill>
              </a:endParaRPr>
            </a:p>
          </p:txBody>
        </p:sp>
        <p:sp>
          <p:nvSpPr>
            <p:cNvPr id="121" name="Rectangle 120"/>
            <p:cNvSpPr/>
            <p:nvPr/>
          </p:nvSpPr>
          <p:spPr>
            <a:xfrm>
              <a:off x="7893958" y="1447707"/>
              <a:ext cx="744332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b="1" dirty="0" err="1" smtClean="0">
                  <a:solidFill>
                    <a:srgbClr val="FF66CC"/>
                  </a:solidFill>
                </a:rPr>
                <a:t>Fy</a:t>
              </a:r>
              <a:r>
                <a:rPr lang="en-US" b="1" baseline="30000" dirty="0" err="1" smtClean="0">
                  <a:solidFill>
                    <a:srgbClr val="FF66CC"/>
                  </a:solidFill>
                </a:rPr>
                <a:t>a</a:t>
              </a:r>
              <a:endParaRPr lang="en-US" b="1" dirty="0">
                <a:solidFill>
                  <a:srgbClr val="FF66CC"/>
                </a:solidFill>
              </a:endParaRPr>
            </a:p>
          </p:txBody>
        </p:sp>
        <p:sp>
          <p:nvSpPr>
            <p:cNvPr id="122" name="Rectangle 121"/>
            <p:cNvSpPr/>
            <p:nvPr/>
          </p:nvSpPr>
          <p:spPr>
            <a:xfrm>
              <a:off x="7888220" y="2009746"/>
              <a:ext cx="750070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b="1" dirty="0" err="1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Fy</a:t>
              </a:r>
              <a:r>
                <a:rPr lang="en-US" b="1" baseline="30000" dirty="0" err="1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b</a:t>
              </a:r>
              <a:endParaRPr lang="en-US" b="1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cxnSp>
          <p:nvCxnSpPr>
            <p:cNvPr id="123" name="Straight Arrow Connector 122"/>
            <p:cNvCxnSpPr/>
            <p:nvPr/>
          </p:nvCxnSpPr>
          <p:spPr>
            <a:xfrm>
              <a:off x="3193144" y="2538539"/>
              <a:ext cx="0" cy="857804"/>
            </a:xfrm>
            <a:prstGeom prst="straightConnector1">
              <a:avLst/>
            </a:prstGeom>
            <a:ln w="76200">
              <a:solidFill>
                <a:schemeClr val="tx1"/>
              </a:solidFill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" name="Straight Arrow Connector 123"/>
            <p:cNvCxnSpPr/>
            <p:nvPr/>
          </p:nvCxnSpPr>
          <p:spPr>
            <a:xfrm>
              <a:off x="7385959" y="2538539"/>
              <a:ext cx="0" cy="857804"/>
            </a:xfrm>
            <a:prstGeom prst="straightConnector1">
              <a:avLst/>
            </a:prstGeom>
            <a:ln w="76200">
              <a:solidFill>
                <a:schemeClr val="tx1"/>
              </a:solidFill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5" name="Oval 124"/>
            <p:cNvSpPr/>
            <p:nvPr/>
          </p:nvSpPr>
          <p:spPr>
            <a:xfrm>
              <a:off x="6734354" y="3714875"/>
              <a:ext cx="1273155" cy="871640"/>
            </a:xfrm>
            <a:prstGeom prst="ellipse">
              <a:avLst/>
            </a:prstGeom>
            <a:solidFill>
              <a:srgbClr val="FF3B0D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Diamond 125"/>
            <p:cNvSpPr/>
            <p:nvPr/>
          </p:nvSpPr>
          <p:spPr>
            <a:xfrm rot="13621939">
              <a:off x="6619946" y="3805508"/>
              <a:ext cx="207316" cy="224097"/>
            </a:xfrm>
            <a:prstGeom prst="diamond">
              <a:avLst/>
            </a:prstGeom>
            <a:solidFill>
              <a:srgbClr val="FF66CC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Diamond 126"/>
            <p:cNvSpPr/>
            <p:nvPr/>
          </p:nvSpPr>
          <p:spPr>
            <a:xfrm rot="121939">
              <a:off x="7294388" y="3506260"/>
              <a:ext cx="212471" cy="218660"/>
            </a:xfrm>
            <a:prstGeom prst="diamond">
              <a:avLst/>
            </a:prstGeom>
            <a:solidFill>
              <a:srgbClr val="FF66CC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Diamond 127"/>
            <p:cNvSpPr/>
            <p:nvPr/>
          </p:nvSpPr>
          <p:spPr>
            <a:xfrm rot="19021939">
              <a:off x="7947531" y="3831924"/>
              <a:ext cx="212471" cy="218660"/>
            </a:xfrm>
            <a:prstGeom prst="diamond">
              <a:avLst/>
            </a:prstGeom>
            <a:solidFill>
              <a:srgbClr val="FF66CC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Oval 128"/>
            <p:cNvSpPr/>
            <p:nvPr/>
          </p:nvSpPr>
          <p:spPr>
            <a:xfrm>
              <a:off x="2542290" y="3714875"/>
              <a:ext cx="1273155" cy="871640"/>
            </a:xfrm>
            <a:prstGeom prst="ellipse">
              <a:avLst/>
            </a:prstGeom>
            <a:solidFill>
              <a:srgbClr val="FF3B0D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Diamond 129"/>
            <p:cNvSpPr/>
            <p:nvPr/>
          </p:nvSpPr>
          <p:spPr>
            <a:xfrm rot="13621939">
              <a:off x="3770452" y="3827278"/>
              <a:ext cx="207316" cy="224097"/>
            </a:xfrm>
            <a:prstGeom prst="diamond">
              <a:avLst/>
            </a:prstGeom>
            <a:solidFill>
              <a:srgbClr val="FF66CC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Diamond 130"/>
            <p:cNvSpPr/>
            <p:nvPr/>
          </p:nvSpPr>
          <p:spPr>
            <a:xfrm rot="13621939">
              <a:off x="2427882" y="3805508"/>
              <a:ext cx="207316" cy="224097"/>
            </a:xfrm>
            <a:prstGeom prst="diamond">
              <a:avLst/>
            </a:prstGeom>
            <a:solidFill>
              <a:srgbClr val="FF66CC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Diamond 131"/>
            <p:cNvSpPr/>
            <p:nvPr/>
          </p:nvSpPr>
          <p:spPr>
            <a:xfrm rot="19021939">
              <a:off x="2911824" y="3525310"/>
              <a:ext cx="212471" cy="218660"/>
            </a:xfrm>
            <a:prstGeom prst="diamond">
              <a:avLst/>
            </a:prstGeom>
            <a:solidFill>
              <a:srgbClr val="FF66CC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Diamond 132"/>
            <p:cNvSpPr/>
            <p:nvPr/>
          </p:nvSpPr>
          <p:spPr>
            <a:xfrm rot="19021939">
              <a:off x="3281937" y="3532570"/>
              <a:ext cx="212471" cy="218660"/>
            </a:xfrm>
            <a:prstGeom prst="diamond">
              <a:avLst/>
            </a:prstGeom>
            <a:solidFill>
              <a:srgbClr val="FF66CC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Diamond 133"/>
            <p:cNvSpPr/>
            <p:nvPr/>
          </p:nvSpPr>
          <p:spPr>
            <a:xfrm rot="19021939">
              <a:off x="2628796" y="3619654"/>
              <a:ext cx="212471" cy="218660"/>
            </a:xfrm>
            <a:prstGeom prst="diamond">
              <a:avLst/>
            </a:prstGeom>
            <a:solidFill>
              <a:srgbClr val="FF66CC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Diamond 134"/>
            <p:cNvSpPr/>
            <p:nvPr/>
          </p:nvSpPr>
          <p:spPr>
            <a:xfrm rot="19021939">
              <a:off x="3564967" y="3641424"/>
              <a:ext cx="212471" cy="218660"/>
            </a:xfrm>
            <a:prstGeom prst="diamond">
              <a:avLst/>
            </a:prstGeom>
            <a:solidFill>
              <a:srgbClr val="FF66CC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39" name="Picture 13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2" t="18864" r="3252" b="38958"/>
          <a:stretch/>
        </p:blipFill>
        <p:spPr>
          <a:xfrm>
            <a:off x="7163401" y="3510638"/>
            <a:ext cx="11429999" cy="353269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515" y="0"/>
            <a:ext cx="297749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2765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35" presetClass="emph" presetSubtype="0" fill="hold" grpId="1" nodeType="afterEffect">
                                  <p:stCondLst>
                                    <p:cond delay="25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750"/>
                            </p:stCondLst>
                            <p:childTnLst>
                              <p:par>
                                <p:cTn id="14" presetID="35" presetClass="emph" presetSubtype="0" fill="hold" grpId="2" nodeType="afterEffect">
                                  <p:stCondLst>
                                    <p:cond delay="25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000"/>
                            </p:stCondLst>
                            <p:childTnLst>
                              <p:par>
                                <p:cTn id="5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xit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-1.48148E-6 L -1.45833E-6 0.18982 " pathEditMode="relative" rAng="0" ptsTypes="AA">
                                      <p:cBhvr>
                                        <p:cTn id="89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949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2000"/>
                            </p:stCondLst>
                            <p:childTnLst>
                              <p:par>
                                <p:cTn id="9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500"/>
                            </p:stCondLst>
                            <p:childTnLst>
                              <p:par>
                                <p:cTn id="10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000"/>
                            </p:stCondLst>
                            <p:childTnLst>
                              <p:par>
                                <p:cTn id="109" presetID="16" presetClass="entr" presetSubtype="37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1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500"/>
                            </p:stCondLst>
                            <p:childTnLst>
                              <p:par>
                                <p:cTn id="1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1000"/>
                            </p:stCondLst>
                            <p:childTnLst>
                              <p:par>
                                <p:cTn id="130" presetID="16" presetClass="entr" presetSubtype="37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2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2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3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500"/>
                            </p:stCondLst>
                            <p:childTnLst>
                              <p:par>
                                <p:cTn id="1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1000"/>
                            </p:stCondLst>
                            <p:childTnLst>
                              <p:par>
                                <p:cTn id="151" presetID="16" presetClass="entr" presetSubtype="37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3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16" presetClass="entr" presetSubtype="4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63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-1.48148E-6 L 0.00026 0.14051 " pathEditMode="relative" rAng="0" ptsTypes="AA">
                                      <p:cBhvr>
                                        <p:cTn id="178" dur="2000" spd="-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" y="701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9" fill="hold">
                            <p:stCondLst>
                              <p:cond delay="2000"/>
                            </p:stCondLst>
                            <p:childTnLst>
                              <p:par>
                                <p:cTn id="180" presetID="49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56 -0.00301 L 0.37253 0.10324 " pathEditMode="relative" rAng="0" ptsTypes="AA">
                                      <p:cBhvr>
                                        <p:cTn id="18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698" y="530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2" fill="hold">
                            <p:stCondLst>
                              <p:cond delay="4000"/>
                            </p:stCondLst>
                            <p:childTnLst>
                              <p:par>
                                <p:cTn id="18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>
                            <p:stCondLst>
                              <p:cond delay="4000"/>
                            </p:stCondLst>
                            <p:childTnLst>
                              <p:par>
                                <p:cTn id="18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0" fill="hold">
                            <p:stCondLst>
                              <p:cond delay="4000"/>
                            </p:stCondLst>
                            <p:childTnLst>
                              <p:par>
                                <p:cTn id="191" presetID="49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045E-16 -4.44444E-6 L -0.75573 -0.24745 " pathEditMode="relative" rAng="0" ptsTypes="AA">
                                      <p:cBhvr>
                                        <p:cTn id="192" dur="20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7786" y="-1238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/>
      <p:bldP spid="49" grpId="1"/>
      <p:bldP spid="41" grpId="0" animBg="1"/>
      <p:bldP spid="41" grpId="1" animBg="1"/>
      <p:bldP spid="41" grpId="2" animBg="1"/>
      <p:bldP spid="41" grpId="3" animBg="1"/>
      <p:bldP spid="42" grpId="0" animBg="1"/>
      <p:bldP spid="42" grpId="1" animBg="1"/>
      <p:bldP spid="43" grpId="0" animBg="1"/>
      <p:bldP spid="43" grpId="1" animBg="1"/>
      <p:bldP spid="44" grpId="0" animBg="1"/>
      <p:bldP spid="44" grpId="1" animBg="1"/>
      <p:bldP spid="45" grpId="0" animBg="1"/>
      <p:bldP spid="45" grpId="1" animBg="1"/>
      <p:bldP spid="46" grpId="0" animBg="1"/>
      <p:bldP spid="46" grpId="1" animBg="1"/>
      <p:bldP spid="47" grpId="0" animBg="1"/>
      <p:bldP spid="47" grpId="1" animBg="1"/>
      <p:bldP spid="48" grpId="0"/>
      <p:bldP spid="48" grpId="1"/>
      <p:bldP spid="50" grpId="0"/>
      <p:bldP spid="50" grpId="1"/>
      <p:bldP spid="103" grpId="0"/>
      <p:bldP spid="103" grpId="1"/>
      <p:bldP spid="104" grpId="0"/>
      <p:bldP spid="104" grpId="1"/>
      <p:bldP spid="105" grpId="0"/>
      <p:bldP spid="105" grpId="1"/>
      <p:bldP spid="106" grpId="0" animBg="1"/>
      <p:bldP spid="106" grpId="1" animBg="1"/>
      <p:bldP spid="107" grpId="0" animBg="1"/>
      <p:bldP spid="107" grpId="1" animBg="1"/>
      <p:bldP spid="108" grpId="0" animBg="1"/>
      <p:bldP spid="108" grpId="1" animBg="1"/>
      <p:bldP spid="109" grpId="0" animBg="1"/>
      <p:bldP spid="109" grpId="1" animBg="1"/>
      <p:bldP spid="110" grpId="0" animBg="1"/>
      <p:bldP spid="110" grpId="1" animBg="1"/>
      <p:bldP spid="111" grpId="0" animBg="1"/>
      <p:bldP spid="111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" name="Picture 11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745" t="18864" r="3252" b="38958"/>
          <a:stretch/>
        </p:blipFill>
        <p:spPr>
          <a:xfrm>
            <a:off x="2533649" y="1434054"/>
            <a:ext cx="7296151" cy="4055247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7835900" y="1889916"/>
            <a:ext cx="190500" cy="497681"/>
          </a:xfrm>
          <a:prstGeom prst="rect">
            <a:avLst/>
          </a:prstGeom>
          <a:solidFill>
            <a:srgbClr val="FFFF00">
              <a:alpha val="5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8054975" y="1889917"/>
            <a:ext cx="273050" cy="497681"/>
          </a:xfrm>
          <a:prstGeom prst="rect">
            <a:avLst/>
          </a:prstGeom>
          <a:solidFill>
            <a:srgbClr val="FF3B0D">
              <a:alpha val="5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8343900" y="1889918"/>
            <a:ext cx="647700" cy="497681"/>
          </a:xfrm>
          <a:prstGeom prst="rect">
            <a:avLst/>
          </a:prstGeom>
          <a:solidFill>
            <a:srgbClr val="FF66CC">
              <a:alpha val="5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iamond 3"/>
          <p:cNvSpPr/>
          <p:nvPr/>
        </p:nvSpPr>
        <p:spPr>
          <a:xfrm>
            <a:off x="9888533" y="1471609"/>
            <a:ext cx="185737" cy="200025"/>
          </a:xfrm>
          <a:prstGeom prst="diamond">
            <a:avLst/>
          </a:prstGeom>
          <a:solidFill>
            <a:srgbClr val="FFFF00">
              <a:alpha val="77000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Diamond 8"/>
          <p:cNvSpPr/>
          <p:nvPr/>
        </p:nvSpPr>
        <p:spPr>
          <a:xfrm>
            <a:off x="9895791" y="1803263"/>
            <a:ext cx="185737" cy="200025"/>
          </a:xfrm>
          <a:prstGeom prst="diamond">
            <a:avLst/>
          </a:prstGeom>
          <a:solidFill>
            <a:srgbClr val="FF3B0D">
              <a:alpha val="50000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Diamond 9"/>
          <p:cNvSpPr/>
          <p:nvPr/>
        </p:nvSpPr>
        <p:spPr>
          <a:xfrm>
            <a:off x="9903050" y="2124776"/>
            <a:ext cx="185737" cy="200025"/>
          </a:xfrm>
          <a:prstGeom prst="diamond">
            <a:avLst/>
          </a:prstGeom>
          <a:solidFill>
            <a:srgbClr val="FF66CC">
              <a:alpha val="47000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10069286" y="1418771"/>
            <a:ext cx="2046514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00" dirty="0" smtClean="0"/>
              <a:t>IS = Immediate spin</a:t>
            </a:r>
            <a:endParaRPr lang="en-US" sz="1300" dirty="0"/>
          </a:p>
        </p:txBody>
      </p:sp>
      <p:sp>
        <p:nvSpPr>
          <p:cNvPr id="12" name="TextBox 11"/>
          <p:cNvSpPr txBox="1"/>
          <p:nvPr/>
        </p:nvSpPr>
        <p:spPr>
          <a:xfrm>
            <a:off x="10056586" y="1760924"/>
            <a:ext cx="2046514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00" dirty="0" smtClean="0"/>
              <a:t>37 = 37 C Incubation</a:t>
            </a:r>
            <a:endParaRPr lang="en-US" sz="1300" dirty="0"/>
          </a:p>
        </p:txBody>
      </p:sp>
      <p:sp>
        <p:nvSpPr>
          <p:cNvPr id="13" name="TextBox 12"/>
          <p:cNvSpPr txBox="1"/>
          <p:nvPr/>
        </p:nvSpPr>
        <p:spPr>
          <a:xfrm>
            <a:off x="10043886" y="2062218"/>
            <a:ext cx="2249714" cy="109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00" dirty="0" smtClean="0"/>
              <a:t>AHG = Anti-human globulin</a:t>
            </a:r>
          </a:p>
          <a:p>
            <a:r>
              <a:rPr lang="en-US" sz="1300" dirty="0" smtClean="0"/>
              <a:t> {</a:t>
            </a:r>
          </a:p>
          <a:p>
            <a:r>
              <a:rPr lang="en-US" sz="1300" dirty="0" smtClean="0"/>
              <a:t> Anti-IgG+C</a:t>
            </a:r>
            <a:r>
              <a:rPr lang="en-US" sz="1300" baseline="-25000" dirty="0" smtClean="0"/>
              <a:t>3</a:t>
            </a:r>
            <a:r>
              <a:rPr lang="en-US" sz="1300" dirty="0" smtClean="0"/>
              <a:t>d</a:t>
            </a:r>
          </a:p>
          <a:p>
            <a:r>
              <a:rPr lang="en-US" sz="1300" dirty="0" smtClean="0"/>
              <a:t> Anti-IgG</a:t>
            </a:r>
            <a:endParaRPr lang="en-US" sz="1300" dirty="0"/>
          </a:p>
          <a:p>
            <a:r>
              <a:rPr lang="en-US" sz="1300" dirty="0" smtClean="0"/>
              <a:t>}</a:t>
            </a:r>
            <a:endParaRPr lang="en-US" sz="1300" dirty="0"/>
          </a:p>
        </p:txBody>
      </p:sp>
      <p:sp>
        <p:nvSpPr>
          <p:cNvPr id="14" name="TextBox 13"/>
          <p:cNvSpPr txBox="1"/>
          <p:nvPr/>
        </p:nvSpPr>
        <p:spPr>
          <a:xfrm>
            <a:off x="10050687" y="3098761"/>
            <a:ext cx="224971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00" dirty="0" smtClean="0"/>
              <a:t>IAT = Indirect antiglobulin test (=AHG)</a:t>
            </a:r>
            <a:endParaRPr lang="en-US" sz="1300" dirty="0"/>
          </a:p>
        </p:txBody>
      </p:sp>
      <p:sp>
        <p:nvSpPr>
          <p:cNvPr id="15" name="Rectangle 14"/>
          <p:cNvSpPr/>
          <p:nvPr/>
        </p:nvSpPr>
        <p:spPr>
          <a:xfrm>
            <a:off x="7842250" y="2673350"/>
            <a:ext cx="190500" cy="228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solidFill>
                  <a:srgbClr val="FF0000"/>
                </a:solidFill>
              </a:rPr>
              <a:t>0</a:t>
            </a:r>
            <a:endParaRPr lang="en-US" sz="1200" dirty="0">
              <a:solidFill>
                <a:srgbClr val="FF0000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7988300" y="2660650"/>
            <a:ext cx="406400" cy="2413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solidFill>
                  <a:srgbClr val="FF0000"/>
                </a:solidFill>
              </a:rPr>
              <a:t>1+</a:t>
            </a:r>
            <a:endParaRPr lang="en-US" sz="1200" dirty="0">
              <a:solidFill>
                <a:srgbClr val="FF0000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8343900" y="2660650"/>
            <a:ext cx="647700" cy="241300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solidFill>
                  <a:srgbClr val="FF0000"/>
                </a:solidFill>
              </a:rPr>
              <a:t>3+</a:t>
            </a:r>
            <a:endParaRPr lang="en-US" sz="1200" dirty="0">
              <a:solidFill>
                <a:srgbClr val="FF0000"/>
              </a:solidFill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7842250" y="2952750"/>
            <a:ext cx="190500" cy="228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solidFill>
                  <a:srgbClr val="FF0000"/>
                </a:solidFill>
              </a:rPr>
              <a:t>0</a:t>
            </a:r>
            <a:endParaRPr lang="en-US" sz="1200" dirty="0">
              <a:solidFill>
                <a:srgbClr val="FF0000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7988300" y="2940050"/>
            <a:ext cx="406400" cy="2413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solidFill>
                  <a:srgbClr val="FF0000"/>
                </a:solidFill>
              </a:rPr>
              <a:t>1+</a:t>
            </a:r>
            <a:endParaRPr lang="en-US" sz="1200" dirty="0">
              <a:solidFill>
                <a:srgbClr val="FF0000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8343900" y="2940050"/>
            <a:ext cx="647700" cy="241300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solidFill>
                  <a:srgbClr val="FF0000"/>
                </a:solidFill>
              </a:rPr>
              <a:t>3+</a:t>
            </a:r>
            <a:endParaRPr lang="en-US" sz="1200" dirty="0">
              <a:solidFill>
                <a:srgbClr val="FF0000"/>
              </a:solidFill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7842250" y="3244850"/>
            <a:ext cx="190500" cy="228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solidFill>
                  <a:srgbClr val="FF0000"/>
                </a:solidFill>
              </a:rPr>
              <a:t>0</a:t>
            </a:r>
            <a:endParaRPr lang="en-US" sz="1200" dirty="0">
              <a:solidFill>
                <a:srgbClr val="FF0000"/>
              </a:solidFill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7988300" y="3219450"/>
            <a:ext cx="406400" cy="2413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solidFill>
                  <a:srgbClr val="FF0000"/>
                </a:solidFill>
              </a:rPr>
              <a:t>1+</a:t>
            </a:r>
            <a:endParaRPr lang="en-US" sz="1200" dirty="0">
              <a:solidFill>
                <a:srgbClr val="FF0000"/>
              </a:solidFill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8343900" y="3219450"/>
            <a:ext cx="647700" cy="247650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solidFill>
                  <a:srgbClr val="FF0000"/>
                </a:solidFill>
              </a:rPr>
              <a:t>3+</a:t>
            </a:r>
            <a:endParaRPr lang="en-US" sz="1200" dirty="0">
              <a:solidFill>
                <a:srgbClr val="FF0000"/>
              </a:solidFill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7842250" y="3517900"/>
            <a:ext cx="190500" cy="228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solidFill>
                  <a:srgbClr val="FF0000"/>
                </a:solidFill>
              </a:rPr>
              <a:t>0</a:t>
            </a:r>
            <a:endParaRPr lang="en-US" sz="1200" dirty="0">
              <a:solidFill>
                <a:srgbClr val="FF0000"/>
              </a:solidFill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7980362" y="3510755"/>
            <a:ext cx="406400" cy="2413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solidFill>
                  <a:srgbClr val="FF0000"/>
                </a:solidFill>
              </a:rPr>
              <a:t>0</a:t>
            </a:r>
            <a:endParaRPr lang="en-US" sz="1200" dirty="0">
              <a:solidFill>
                <a:srgbClr val="FF0000"/>
              </a:solidFill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8343900" y="3498850"/>
            <a:ext cx="647700" cy="254000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solidFill>
                  <a:srgbClr val="FF0000"/>
                </a:solidFill>
              </a:rPr>
              <a:t>0</a:t>
            </a:r>
            <a:endParaRPr lang="en-US" sz="1200" dirty="0">
              <a:solidFill>
                <a:srgbClr val="FF0000"/>
              </a:solidFill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7835900" y="3803650"/>
            <a:ext cx="190500" cy="228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solidFill>
                  <a:srgbClr val="FF0000"/>
                </a:solidFill>
              </a:rPr>
              <a:t>0</a:t>
            </a:r>
            <a:endParaRPr lang="en-US" sz="1200" dirty="0">
              <a:solidFill>
                <a:srgbClr val="FF0000"/>
              </a:solidFill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7975600" y="3797300"/>
            <a:ext cx="406400" cy="2413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solidFill>
                  <a:srgbClr val="FF0000"/>
                </a:solidFill>
              </a:rPr>
              <a:t>0</a:t>
            </a:r>
            <a:endParaRPr lang="en-US" sz="1200" dirty="0">
              <a:solidFill>
                <a:srgbClr val="FF0000"/>
              </a:solidFill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8343900" y="3784600"/>
            <a:ext cx="647700" cy="260350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solidFill>
                  <a:srgbClr val="FF0000"/>
                </a:solidFill>
              </a:rPr>
              <a:t>0</a:t>
            </a:r>
            <a:endParaRPr lang="en-US" sz="1200" dirty="0">
              <a:solidFill>
                <a:srgbClr val="FF0000"/>
              </a:solidFill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7842250" y="4076700"/>
            <a:ext cx="190500" cy="228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solidFill>
                  <a:srgbClr val="FF0000"/>
                </a:solidFill>
              </a:rPr>
              <a:t>0</a:t>
            </a:r>
            <a:endParaRPr lang="en-US" sz="1200" dirty="0">
              <a:solidFill>
                <a:srgbClr val="FF0000"/>
              </a:solidFill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7975600" y="4064000"/>
            <a:ext cx="406400" cy="2413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solidFill>
                  <a:srgbClr val="FF0000"/>
                </a:solidFill>
              </a:rPr>
              <a:t>0</a:t>
            </a:r>
            <a:endParaRPr lang="en-US" sz="1200" dirty="0">
              <a:solidFill>
                <a:srgbClr val="FF0000"/>
              </a:solidFill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8343900" y="4070350"/>
            <a:ext cx="647700" cy="241300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solidFill>
                  <a:srgbClr val="FF0000"/>
                </a:solidFill>
              </a:rPr>
              <a:t>0</a:t>
            </a:r>
            <a:endParaRPr lang="en-US" sz="1200" dirty="0">
              <a:solidFill>
                <a:srgbClr val="FF0000"/>
              </a:solidFill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7835900" y="4375150"/>
            <a:ext cx="190500" cy="228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solidFill>
                  <a:srgbClr val="FF0000"/>
                </a:solidFill>
              </a:rPr>
              <a:t>0</a:t>
            </a:r>
            <a:endParaRPr lang="en-US" sz="1200" dirty="0">
              <a:solidFill>
                <a:srgbClr val="FF0000"/>
              </a:solidFill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7975600" y="4362450"/>
            <a:ext cx="406400" cy="2413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solidFill>
                  <a:srgbClr val="FF0000"/>
                </a:solidFill>
              </a:rPr>
              <a:t>0</a:t>
            </a:r>
            <a:endParaRPr lang="en-US" sz="1200" dirty="0">
              <a:solidFill>
                <a:srgbClr val="FF0000"/>
              </a:solidFill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8343900" y="4330700"/>
            <a:ext cx="647700" cy="285750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solidFill>
                  <a:srgbClr val="FF0000"/>
                </a:solidFill>
              </a:rPr>
              <a:t>0</a:t>
            </a:r>
            <a:endParaRPr lang="en-US" sz="1200" dirty="0">
              <a:solidFill>
                <a:srgbClr val="FF0000"/>
              </a:solidFill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7842250" y="4667250"/>
            <a:ext cx="190500" cy="228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solidFill>
                  <a:srgbClr val="FF0000"/>
                </a:solidFill>
              </a:rPr>
              <a:t>0</a:t>
            </a:r>
            <a:endParaRPr lang="en-US" sz="1200" dirty="0">
              <a:solidFill>
                <a:srgbClr val="FF0000"/>
              </a:solidFill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7981950" y="4648200"/>
            <a:ext cx="406400" cy="2413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solidFill>
                  <a:srgbClr val="FF0000"/>
                </a:solidFill>
              </a:rPr>
              <a:t>0</a:t>
            </a:r>
            <a:endParaRPr lang="en-US" sz="1200" dirty="0">
              <a:solidFill>
                <a:srgbClr val="FF0000"/>
              </a:solidFill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8343900" y="4641850"/>
            <a:ext cx="647700" cy="260350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solidFill>
                  <a:srgbClr val="FF0000"/>
                </a:solidFill>
              </a:rPr>
              <a:t>0</a:t>
            </a:r>
            <a:endParaRPr lang="en-US" sz="1200" dirty="0">
              <a:solidFill>
                <a:srgbClr val="FF0000"/>
              </a:solidFill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7835900" y="4940300"/>
            <a:ext cx="190500" cy="228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solidFill>
                  <a:srgbClr val="FF0000"/>
                </a:solidFill>
              </a:rPr>
              <a:t>0</a:t>
            </a:r>
            <a:endParaRPr lang="en-US" sz="1200" dirty="0">
              <a:solidFill>
                <a:srgbClr val="FF0000"/>
              </a:solidFill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7969250" y="4927600"/>
            <a:ext cx="406400" cy="2413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solidFill>
                  <a:srgbClr val="FF0000"/>
                </a:solidFill>
              </a:rPr>
              <a:t>0</a:t>
            </a:r>
            <a:endParaRPr lang="en-US" sz="1200" dirty="0">
              <a:solidFill>
                <a:srgbClr val="FF0000"/>
              </a:solidFill>
            </a:endParaRPr>
          </a:p>
        </p:txBody>
      </p:sp>
      <p:sp>
        <p:nvSpPr>
          <p:cNvPr id="41" name="Rectangle 40"/>
          <p:cNvSpPr/>
          <p:nvPr/>
        </p:nvSpPr>
        <p:spPr>
          <a:xfrm>
            <a:off x="8343900" y="4921250"/>
            <a:ext cx="647700" cy="247650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solidFill>
                  <a:srgbClr val="FF0000"/>
                </a:solidFill>
              </a:rPr>
              <a:t>0</a:t>
            </a:r>
            <a:endParaRPr lang="en-US" sz="1200" dirty="0">
              <a:solidFill>
                <a:srgbClr val="FF0000"/>
              </a:solidFill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7835900" y="5226050"/>
            <a:ext cx="190500" cy="228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solidFill>
                  <a:srgbClr val="FF0000"/>
                </a:solidFill>
              </a:rPr>
              <a:t>0</a:t>
            </a:r>
            <a:endParaRPr lang="en-US" sz="1200" dirty="0">
              <a:solidFill>
                <a:srgbClr val="FF0000"/>
              </a:solidFill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7969250" y="5213350"/>
            <a:ext cx="406400" cy="2413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solidFill>
                  <a:srgbClr val="FF0000"/>
                </a:solidFill>
              </a:rPr>
              <a:t>1+</a:t>
            </a:r>
            <a:endParaRPr lang="en-US" sz="1200" dirty="0">
              <a:solidFill>
                <a:srgbClr val="FF0000"/>
              </a:solidFill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8343900" y="5187950"/>
            <a:ext cx="647700" cy="260350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solidFill>
                  <a:srgbClr val="FF0000"/>
                </a:solidFill>
              </a:rPr>
              <a:t>3+</a:t>
            </a:r>
            <a:endParaRPr lang="en-US" sz="1200" dirty="0">
              <a:solidFill>
                <a:srgbClr val="FF0000"/>
              </a:solidFill>
            </a:endParaRPr>
          </a:p>
        </p:txBody>
      </p:sp>
      <p:sp>
        <p:nvSpPr>
          <p:cNvPr id="47" name="Rectangle 46"/>
          <p:cNvSpPr/>
          <p:nvPr/>
        </p:nvSpPr>
        <p:spPr>
          <a:xfrm>
            <a:off x="9026525" y="3833812"/>
            <a:ext cx="158750" cy="1619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rgbClr val="FF0000"/>
                </a:solidFill>
                <a:latin typeface="Wingdings" panose="05000000000000000000" pitchFamily="2" charset="2"/>
              </a:rPr>
              <a:t>ü</a:t>
            </a:r>
            <a:endParaRPr lang="en-US" sz="1200" dirty="0">
              <a:solidFill>
                <a:srgbClr val="FF0000"/>
              </a:solidFill>
            </a:endParaRPr>
          </a:p>
        </p:txBody>
      </p:sp>
      <p:sp>
        <p:nvSpPr>
          <p:cNvPr id="49" name="Rectangle 48"/>
          <p:cNvSpPr/>
          <p:nvPr/>
        </p:nvSpPr>
        <p:spPr>
          <a:xfrm>
            <a:off x="9026525" y="4106862"/>
            <a:ext cx="158750" cy="1619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rgbClr val="FF0000"/>
                </a:solidFill>
                <a:latin typeface="Wingdings" panose="05000000000000000000" pitchFamily="2" charset="2"/>
              </a:rPr>
              <a:t>ü</a:t>
            </a:r>
            <a:endParaRPr lang="en-US" sz="1200" dirty="0">
              <a:solidFill>
                <a:srgbClr val="FF0000"/>
              </a:solidFill>
            </a:endParaRPr>
          </a:p>
        </p:txBody>
      </p:sp>
      <p:sp>
        <p:nvSpPr>
          <p:cNvPr id="50" name="Rectangle 49"/>
          <p:cNvSpPr/>
          <p:nvPr/>
        </p:nvSpPr>
        <p:spPr>
          <a:xfrm>
            <a:off x="9026525" y="4386261"/>
            <a:ext cx="158750" cy="1619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rgbClr val="FF0000"/>
                </a:solidFill>
                <a:latin typeface="Wingdings" panose="05000000000000000000" pitchFamily="2" charset="2"/>
              </a:rPr>
              <a:t>ü</a:t>
            </a:r>
            <a:endParaRPr lang="en-US" sz="1200" dirty="0">
              <a:solidFill>
                <a:srgbClr val="FF0000"/>
              </a:solidFill>
            </a:endParaRPr>
          </a:p>
        </p:txBody>
      </p:sp>
      <p:sp>
        <p:nvSpPr>
          <p:cNvPr id="51" name="Rectangle 50"/>
          <p:cNvSpPr/>
          <p:nvPr/>
        </p:nvSpPr>
        <p:spPr>
          <a:xfrm>
            <a:off x="9026525" y="4718324"/>
            <a:ext cx="158750" cy="1619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rgbClr val="FF0000"/>
                </a:solidFill>
                <a:latin typeface="Wingdings" panose="05000000000000000000" pitchFamily="2" charset="2"/>
              </a:rPr>
              <a:t>ü</a:t>
            </a:r>
            <a:endParaRPr lang="en-US" sz="1200" dirty="0">
              <a:solidFill>
                <a:srgbClr val="FF0000"/>
              </a:solidFill>
            </a:endParaRPr>
          </a:p>
        </p:txBody>
      </p:sp>
      <p:sp>
        <p:nvSpPr>
          <p:cNvPr id="52" name="Rectangle 51"/>
          <p:cNvSpPr/>
          <p:nvPr/>
        </p:nvSpPr>
        <p:spPr>
          <a:xfrm>
            <a:off x="9026525" y="4973637"/>
            <a:ext cx="158750" cy="1619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rgbClr val="FF0000"/>
                </a:solidFill>
                <a:latin typeface="Wingdings" panose="05000000000000000000" pitchFamily="2" charset="2"/>
              </a:rPr>
              <a:t>ü</a:t>
            </a:r>
            <a:endParaRPr lang="en-US" sz="1200" dirty="0">
              <a:solidFill>
                <a:srgbClr val="FF0000"/>
              </a:solidFill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9942286" y="4190260"/>
            <a:ext cx="22497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This is tube testing!</a:t>
            </a:r>
            <a:endParaRPr lang="en-US" sz="2000" dirty="0"/>
          </a:p>
        </p:txBody>
      </p:sp>
      <p:sp>
        <p:nvSpPr>
          <p:cNvPr id="54" name="TextBox 53"/>
          <p:cNvSpPr txBox="1"/>
          <p:nvPr/>
        </p:nvSpPr>
        <p:spPr>
          <a:xfrm>
            <a:off x="10369152" y="4606781"/>
            <a:ext cx="116970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LISS                      </a:t>
            </a:r>
            <a:r>
              <a:rPr lang="en-US" sz="2000" dirty="0" smtClean="0">
                <a:latin typeface="Mousie" panose="00000400000000000000" pitchFamily="2" charset="0"/>
              </a:rPr>
              <a:t> </a:t>
            </a:r>
            <a:endParaRPr lang="en-US" sz="2000" dirty="0" smtClean="0"/>
          </a:p>
          <a:p>
            <a:r>
              <a:rPr lang="en-US" sz="2000" dirty="0" smtClean="0"/>
              <a:t>Albumin</a:t>
            </a:r>
          </a:p>
          <a:p>
            <a:r>
              <a:rPr lang="en-US" sz="2000" dirty="0" smtClean="0"/>
              <a:t>Saline</a:t>
            </a:r>
          </a:p>
          <a:p>
            <a:r>
              <a:rPr lang="en-US" sz="2000" dirty="0" smtClean="0"/>
              <a:t>PEG</a:t>
            </a:r>
            <a:endParaRPr lang="en-US" sz="2000" dirty="0"/>
          </a:p>
        </p:txBody>
      </p:sp>
      <p:sp>
        <p:nvSpPr>
          <p:cNvPr id="55" name="Rectangle 54"/>
          <p:cNvSpPr/>
          <p:nvPr/>
        </p:nvSpPr>
        <p:spPr>
          <a:xfrm>
            <a:off x="11379596" y="4594731"/>
            <a:ext cx="436338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500" dirty="0">
                <a:solidFill>
                  <a:srgbClr val="FF0000"/>
                </a:solidFill>
                <a:latin typeface="Wingdings" panose="05000000000000000000" pitchFamily="2" charset="2"/>
              </a:rPr>
              <a:t>ü</a:t>
            </a:r>
            <a:endParaRPr lang="en-US" sz="2500" dirty="0"/>
          </a:p>
        </p:txBody>
      </p:sp>
      <p:sp>
        <p:nvSpPr>
          <p:cNvPr id="59" name="Rectangle 58"/>
          <p:cNvSpPr/>
          <p:nvPr/>
        </p:nvSpPr>
        <p:spPr>
          <a:xfrm>
            <a:off x="11379596" y="4895954"/>
            <a:ext cx="436338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500" dirty="0">
                <a:solidFill>
                  <a:srgbClr val="FF0000"/>
                </a:solidFill>
                <a:latin typeface="Wingdings" panose="05000000000000000000" pitchFamily="2" charset="2"/>
              </a:rPr>
              <a:t>ü</a:t>
            </a:r>
            <a:endParaRPr lang="en-US" sz="2500" dirty="0"/>
          </a:p>
        </p:txBody>
      </p:sp>
      <p:sp>
        <p:nvSpPr>
          <p:cNvPr id="60" name="Rectangle 59"/>
          <p:cNvSpPr/>
          <p:nvPr/>
        </p:nvSpPr>
        <p:spPr>
          <a:xfrm>
            <a:off x="11379596" y="5182146"/>
            <a:ext cx="436338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500" dirty="0">
                <a:solidFill>
                  <a:srgbClr val="FF0000"/>
                </a:solidFill>
                <a:latin typeface="Wingdings" panose="05000000000000000000" pitchFamily="2" charset="2"/>
              </a:rPr>
              <a:t>ü</a:t>
            </a:r>
            <a:endParaRPr lang="en-US" sz="2500" dirty="0"/>
          </a:p>
        </p:txBody>
      </p:sp>
      <p:sp>
        <p:nvSpPr>
          <p:cNvPr id="61" name="TextBox 60"/>
          <p:cNvSpPr txBox="1"/>
          <p:nvPr/>
        </p:nvSpPr>
        <p:spPr>
          <a:xfrm>
            <a:off x="10297233" y="5511060"/>
            <a:ext cx="7953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FF0000"/>
                </a:solidFill>
              </a:rPr>
              <a:t>-------</a:t>
            </a:r>
            <a:endParaRPr lang="en-US" sz="2000" b="1" dirty="0">
              <a:solidFill>
                <a:srgbClr val="FF0000"/>
              </a:solidFill>
            </a:endParaRPr>
          </a:p>
        </p:txBody>
      </p:sp>
      <p:sp>
        <p:nvSpPr>
          <p:cNvPr id="62" name="Rectangle 61"/>
          <p:cNvSpPr/>
          <p:nvPr/>
        </p:nvSpPr>
        <p:spPr>
          <a:xfrm>
            <a:off x="9009743" y="1889916"/>
            <a:ext cx="190500" cy="497681"/>
          </a:xfrm>
          <a:prstGeom prst="rect">
            <a:avLst/>
          </a:prstGeom>
          <a:solidFill>
            <a:srgbClr val="92D050">
              <a:alpha val="5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Diamond 62"/>
          <p:cNvSpPr/>
          <p:nvPr/>
        </p:nvSpPr>
        <p:spPr>
          <a:xfrm>
            <a:off x="9913738" y="3661370"/>
            <a:ext cx="185737" cy="200025"/>
          </a:xfrm>
          <a:prstGeom prst="diamond">
            <a:avLst/>
          </a:prstGeom>
          <a:solidFill>
            <a:srgbClr val="92D050">
              <a:alpha val="47000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TextBox 63"/>
          <p:cNvSpPr txBox="1"/>
          <p:nvPr/>
        </p:nvSpPr>
        <p:spPr>
          <a:xfrm>
            <a:off x="10046154" y="3608097"/>
            <a:ext cx="2355396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00" dirty="0" smtClean="0"/>
              <a:t>CC = </a:t>
            </a:r>
            <a:r>
              <a:rPr lang="en-US" sz="1300" dirty="0" err="1" smtClean="0"/>
              <a:t>Coobms</a:t>
            </a:r>
            <a:r>
              <a:rPr lang="en-US" sz="1300" dirty="0" smtClean="0"/>
              <a:t>-control cell </a:t>
            </a:r>
            <a:r>
              <a:rPr lang="en-US" sz="1300" dirty="0" err="1" smtClean="0"/>
              <a:t>IgG</a:t>
            </a:r>
            <a:endParaRPr lang="en-US" sz="1300" dirty="0"/>
          </a:p>
        </p:txBody>
      </p:sp>
      <p:sp>
        <p:nvSpPr>
          <p:cNvPr id="65" name="Rectangle 64"/>
          <p:cNvSpPr/>
          <p:nvPr/>
        </p:nvSpPr>
        <p:spPr>
          <a:xfrm>
            <a:off x="7848600" y="2438400"/>
            <a:ext cx="190500" cy="228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solidFill>
                  <a:srgbClr val="FF0000"/>
                </a:solidFill>
              </a:rPr>
              <a:t>0</a:t>
            </a:r>
            <a:endParaRPr lang="en-US" sz="1200" dirty="0">
              <a:solidFill>
                <a:srgbClr val="FF0000"/>
              </a:solidFill>
            </a:endParaRPr>
          </a:p>
        </p:txBody>
      </p:sp>
      <p:sp>
        <p:nvSpPr>
          <p:cNvPr id="66" name="Rectangle 65"/>
          <p:cNvSpPr/>
          <p:nvPr/>
        </p:nvSpPr>
        <p:spPr>
          <a:xfrm>
            <a:off x="7994650" y="2425700"/>
            <a:ext cx="406400" cy="2413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solidFill>
                  <a:srgbClr val="FF0000"/>
                </a:solidFill>
              </a:rPr>
              <a:t>1+</a:t>
            </a:r>
            <a:endParaRPr lang="en-US" sz="1200" dirty="0">
              <a:solidFill>
                <a:srgbClr val="FF0000"/>
              </a:solidFill>
            </a:endParaRPr>
          </a:p>
        </p:txBody>
      </p:sp>
      <p:sp>
        <p:nvSpPr>
          <p:cNvPr id="67" name="Rectangle 66"/>
          <p:cNvSpPr/>
          <p:nvPr/>
        </p:nvSpPr>
        <p:spPr>
          <a:xfrm>
            <a:off x="8340725" y="2416175"/>
            <a:ext cx="647700" cy="241300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solidFill>
                  <a:srgbClr val="FF0000"/>
                </a:solidFill>
              </a:rPr>
              <a:t>3+</a:t>
            </a:r>
            <a:endParaRPr lang="en-US" sz="1200" dirty="0">
              <a:solidFill>
                <a:srgbClr val="FF0000"/>
              </a:solidFill>
            </a:endParaRPr>
          </a:p>
        </p:txBody>
      </p:sp>
      <p:sp>
        <p:nvSpPr>
          <p:cNvPr id="68" name="Rectangle 67"/>
          <p:cNvSpPr/>
          <p:nvPr/>
        </p:nvSpPr>
        <p:spPr>
          <a:xfrm>
            <a:off x="9031968" y="3563937"/>
            <a:ext cx="158750" cy="1619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rgbClr val="FF0000"/>
                </a:solidFill>
                <a:latin typeface="Wingdings" panose="05000000000000000000" pitchFamily="2" charset="2"/>
              </a:rPr>
              <a:t>ü</a:t>
            </a:r>
            <a:endParaRPr lang="en-US" sz="1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8479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00"/>
                            </p:stCondLst>
                            <p:childTnLst>
                              <p:par>
                                <p:cTn id="21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2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000"/>
                            </p:stCondLst>
                            <p:childTnLst>
                              <p:par>
                                <p:cTn id="58" presetID="14" presetClass="entr" presetSubtype="1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000"/>
                            </p:stCondLst>
                            <p:childTnLst>
                              <p:par>
                                <p:cTn id="62" presetID="53" presetClass="entr" presetSubtype="16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000"/>
                            </p:stCondLst>
                            <p:childTnLst>
                              <p:par>
                                <p:cTn id="6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00"/>
                            </p:stCondLst>
                            <p:childTnLst>
                              <p:par>
                                <p:cTn id="8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2000"/>
                            </p:stCondLst>
                            <p:childTnLst>
                              <p:par>
                                <p:cTn id="10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3000"/>
                            </p:stCondLst>
                            <p:childTnLst>
                              <p:par>
                                <p:cTn id="12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4000"/>
                            </p:stCondLst>
                            <p:childTnLst>
                              <p:par>
                                <p:cTn id="13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5000"/>
                            </p:stCondLst>
                            <p:childTnLst>
                              <p:par>
                                <p:cTn id="15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5500"/>
                            </p:stCondLst>
                            <p:childTnLst>
                              <p:par>
                                <p:cTn id="15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6500"/>
                            </p:stCondLst>
                            <p:childTnLst>
                              <p:par>
                                <p:cTn id="17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7000"/>
                            </p:stCondLst>
                            <p:childTnLst>
                              <p:par>
                                <p:cTn id="17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9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9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2" fill="hold">
                            <p:stCondLst>
                              <p:cond delay="8000"/>
                            </p:stCondLst>
                            <p:childTnLst>
                              <p:par>
                                <p:cTn id="19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6" fill="hold">
                            <p:stCondLst>
                              <p:cond delay="8500"/>
                            </p:stCondLst>
                            <p:childTnLst>
                              <p:par>
                                <p:cTn id="19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4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9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2" fill="hold">
                            <p:stCondLst>
                              <p:cond delay="9500"/>
                            </p:stCondLst>
                            <p:childTnLst>
                              <p:par>
                                <p:cTn id="21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6" fill="hold">
                            <p:stCondLst>
                              <p:cond delay="10000"/>
                            </p:stCondLst>
                            <p:childTnLst>
                              <p:par>
                                <p:cTn id="21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9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4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9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2" fill="hold">
                            <p:stCondLst>
                              <p:cond delay="11000"/>
                            </p:stCondLst>
                            <p:childTnLst>
                              <p:par>
                                <p:cTn id="23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6" fill="hold">
                            <p:stCondLst>
                              <p:cond delay="11500"/>
                            </p:stCondLst>
                            <p:childTnLst>
                              <p:par>
                                <p:cTn id="23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9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4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9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2" fill="hold">
                            <p:stCondLst>
                              <p:cond delay="12500"/>
                            </p:stCondLst>
                            <p:childTnLst>
                              <p:par>
                                <p:cTn id="25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6" fill="hold">
                            <p:stCondLst>
                              <p:cond delay="13000"/>
                            </p:stCondLst>
                            <p:childTnLst>
                              <p:par>
                                <p:cTn id="25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9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0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4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9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2" fill="hold">
                      <p:stCondLst>
                        <p:cond delay="indefinite"/>
                      </p:stCondLst>
                      <p:childTnLst>
                        <p:par>
                          <p:cTn id="273" fill="hold">
                            <p:stCondLst>
                              <p:cond delay="0"/>
                            </p:stCondLst>
                            <p:childTnLst>
                              <p:par>
                                <p:cTn id="27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7" fill="hold">
                      <p:stCondLst>
                        <p:cond delay="indefinite"/>
                      </p:stCondLst>
                      <p:childTnLst>
                        <p:par>
                          <p:cTn id="278" fill="hold">
                            <p:stCondLst>
                              <p:cond delay="0"/>
                            </p:stCondLst>
                            <p:childTnLst>
                              <p:par>
                                <p:cTn id="27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2" fill="hold">
                      <p:stCondLst>
                        <p:cond delay="indefinite"/>
                      </p:stCondLst>
                      <p:childTnLst>
                        <p:par>
                          <p:cTn id="283" fill="hold">
                            <p:stCondLst>
                              <p:cond delay="0"/>
                            </p:stCondLst>
                            <p:childTnLst>
                              <p:par>
                                <p:cTn id="28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7" fill="hold">
                            <p:stCondLst>
                              <p:cond delay="500"/>
                            </p:stCondLst>
                            <p:childTnLst>
                              <p:par>
                                <p:cTn id="28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1" fill="hold">
                            <p:stCondLst>
                              <p:cond delay="1000"/>
                            </p:stCondLst>
                            <p:childTnLst>
                              <p:par>
                                <p:cTn id="29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5" fill="hold">
                            <p:stCondLst>
                              <p:cond delay="1500"/>
                            </p:stCondLst>
                            <p:childTnLst>
                              <p:par>
                                <p:cTn id="29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9" fill="hold">
                      <p:stCondLst>
                        <p:cond delay="indefinite"/>
                      </p:stCondLst>
                      <p:childTnLst>
                        <p:par>
                          <p:cTn id="300" fill="hold">
                            <p:stCondLst>
                              <p:cond delay="0"/>
                            </p:stCondLst>
                            <p:childTnLst>
                              <p:par>
                                <p:cTn id="30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7" grpId="0" animBg="1"/>
      <p:bldP spid="4" grpId="0" animBg="1"/>
      <p:bldP spid="9" grpId="0" animBg="1"/>
      <p:bldP spid="10" grpId="0" animBg="1"/>
      <p:bldP spid="5" grpId="0"/>
      <p:bldP spid="12" grpId="0"/>
      <p:bldP spid="13" grpId="0"/>
      <p:bldP spid="14" grpId="0"/>
      <p:bldP spid="15" grpId="0"/>
      <p:bldP spid="16" grpId="0"/>
      <p:bldP spid="17" grpId="0" animBg="1"/>
      <p:bldP spid="18" grpId="0"/>
      <p:bldP spid="19" grpId="0"/>
      <p:bldP spid="20" grpId="0" animBg="1"/>
      <p:bldP spid="21" grpId="0"/>
      <p:bldP spid="22" grpId="0"/>
      <p:bldP spid="23" grpId="0" animBg="1"/>
      <p:bldP spid="24" grpId="0"/>
      <p:bldP spid="25" grpId="0"/>
      <p:bldP spid="26" grpId="0" animBg="1"/>
      <p:bldP spid="27" grpId="0"/>
      <p:bldP spid="28" grpId="0"/>
      <p:bldP spid="29" grpId="0" animBg="1"/>
      <p:bldP spid="30" grpId="0"/>
      <p:bldP spid="31" grpId="0"/>
      <p:bldP spid="32" grpId="0" animBg="1"/>
      <p:bldP spid="33" grpId="0"/>
      <p:bldP spid="34" grpId="0"/>
      <p:bldP spid="35" grpId="0" animBg="1"/>
      <p:bldP spid="36" grpId="0"/>
      <p:bldP spid="37" grpId="0"/>
      <p:bldP spid="38" grpId="0" animBg="1"/>
      <p:bldP spid="39" grpId="0"/>
      <p:bldP spid="40" grpId="0"/>
      <p:bldP spid="41" grpId="0" animBg="1"/>
      <p:bldP spid="42" grpId="0"/>
      <p:bldP spid="43" grpId="0"/>
      <p:bldP spid="44" grpId="0" animBg="1"/>
      <p:bldP spid="47" grpId="0"/>
      <p:bldP spid="49" grpId="0"/>
      <p:bldP spid="50" grpId="0"/>
      <p:bldP spid="51" grpId="0"/>
      <p:bldP spid="52" grpId="0"/>
      <p:bldP spid="53" grpId="0"/>
      <p:bldP spid="53" grpId="1"/>
      <p:bldP spid="54" grpId="0"/>
      <p:bldP spid="54" grpId="1"/>
      <p:bldP spid="55" grpId="0"/>
      <p:bldP spid="55" grpId="1"/>
      <p:bldP spid="59" grpId="0"/>
      <p:bldP spid="59" grpId="1"/>
      <p:bldP spid="60" grpId="0"/>
      <p:bldP spid="60" grpId="1"/>
      <p:bldP spid="61" grpId="0"/>
      <p:bldP spid="61" grpId="1"/>
      <p:bldP spid="62" grpId="0" animBg="1"/>
      <p:bldP spid="63" grpId="0" animBg="1"/>
      <p:bldP spid="64" grpId="0"/>
      <p:bldP spid="65" grpId="0"/>
      <p:bldP spid="66" grpId="0"/>
      <p:bldP spid="67" grpId="0" animBg="1"/>
      <p:bldP spid="6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" name="Picture 11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745" t="18864" r="3252" b="38958"/>
          <a:stretch/>
        </p:blipFill>
        <p:spPr>
          <a:xfrm>
            <a:off x="2533649" y="1434054"/>
            <a:ext cx="7296151" cy="4055247"/>
          </a:xfrm>
          <a:prstGeom prst="rect">
            <a:avLst/>
          </a:prstGeom>
        </p:spPr>
      </p:pic>
      <p:sp>
        <p:nvSpPr>
          <p:cNvPr id="15" name="Rectangle 14"/>
          <p:cNvSpPr/>
          <p:nvPr/>
        </p:nvSpPr>
        <p:spPr>
          <a:xfrm>
            <a:off x="7842250" y="2673350"/>
            <a:ext cx="190500" cy="228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solidFill>
                  <a:srgbClr val="FF0000"/>
                </a:solidFill>
              </a:rPr>
              <a:t>0</a:t>
            </a:r>
            <a:endParaRPr lang="en-US" sz="1200" dirty="0">
              <a:solidFill>
                <a:srgbClr val="FF0000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8343900" y="2660650"/>
            <a:ext cx="647700" cy="241300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solidFill>
                  <a:srgbClr val="FF0000"/>
                </a:solidFill>
              </a:rPr>
              <a:t>3+</a:t>
            </a:r>
            <a:endParaRPr lang="en-US" sz="1200" dirty="0">
              <a:solidFill>
                <a:srgbClr val="FF0000"/>
              </a:solidFill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7842250" y="2952750"/>
            <a:ext cx="190500" cy="228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solidFill>
                  <a:srgbClr val="FF0000"/>
                </a:solidFill>
              </a:rPr>
              <a:t>0</a:t>
            </a:r>
            <a:endParaRPr lang="en-US" sz="1200" dirty="0">
              <a:solidFill>
                <a:srgbClr val="FF0000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8343900" y="2940050"/>
            <a:ext cx="647700" cy="241300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solidFill>
                  <a:srgbClr val="FF0000"/>
                </a:solidFill>
              </a:rPr>
              <a:t>3+</a:t>
            </a:r>
            <a:endParaRPr lang="en-US" sz="1200" dirty="0">
              <a:solidFill>
                <a:srgbClr val="FF0000"/>
              </a:solidFill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7842250" y="3244850"/>
            <a:ext cx="190500" cy="228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solidFill>
                  <a:srgbClr val="FF0000"/>
                </a:solidFill>
              </a:rPr>
              <a:t>0</a:t>
            </a:r>
            <a:endParaRPr lang="en-US" sz="1200" dirty="0">
              <a:solidFill>
                <a:srgbClr val="FF0000"/>
              </a:solidFill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8343900" y="3219450"/>
            <a:ext cx="647700" cy="247650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solidFill>
                  <a:srgbClr val="FF0000"/>
                </a:solidFill>
              </a:rPr>
              <a:t>3+</a:t>
            </a:r>
            <a:endParaRPr lang="en-US" sz="1200" dirty="0">
              <a:solidFill>
                <a:srgbClr val="FF0000"/>
              </a:solidFill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7842250" y="3517900"/>
            <a:ext cx="190500" cy="228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solidFill>
                  <a:srgbClr val="FF0000"/>
                </a:solidFill>
              </a:rPr>
              <a:t>0</a:t>
            </a:r>
            <a:endParaRPr lang="en-US" sz="1200" dirty="0">
              <a:solidFill>
                <a:srgbClr val="FF0000"/>
              </a:solidFill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8343900" y="3498850"/>
            <a:ext cx="647700" cy="254000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solidFill>
                  <a:srgbClr val="FF0000"/>
                </a:solidFill>
              </a:rPr>
              <a:t>0</a:t>
            </a:r>
            <a:endParaRPr lang="en-US" sz="1200" dirty="0">
              <a:solidFill>
                <a:srgbClr val="FF0000"/>
              </a:solidFill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7835900" y="3803650"/>
            <a:ext cx="190500" cy="228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solidFill>
                  <a:srgbClr val="FF0000"/>
                </a:solidFill>
              </a:rPr>
              <a:t>0</a:t>
            </a:r>
            <a:endParaRPr lang="en-US" sz="1200" dirty="0">
              <a:solidFill>
                <a:srgbClr val="FF0000"/>
              </a:solidFill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8343900" y="3784600"/>
            <a:ext cx="647700" cy="260350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solidFill>
                  <a:srgbClr val="FF0000"/>
                </a:solidFill>
              </a:rPr>
              <a:t>0</a:t>
            </a:r>
            <a:endParaRPr lang="en-US" sz="1200" dirty="0">
              <a:solidFill>
                <a:srgbClr val="FF0000"/>
              </a:solidFill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7842250" y="4076700"/>
            <a:ext cx="190500" cy="228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solidFill>
                  <a:srgbClr val="FF0000"/>
                </a:solidFill>
              </a:rPr>
              <a:t>0</a:t>
            </a:r>
            <a:endParaRPr lang="en-US" sz="1200" dirty="0">
              <a:solidFill>
                <a:srgbClr val="FF0000"/>
              </a:solidFill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8343900" y="4070350"/>
            <a:ext cx="647700" cy="241300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solidFill>
                  <a:srgbClr val="FF0000"/>
                </a:solidFill>
              </a:rPr>
              <a:t>0</a:t>
            </a:r>
            <a:endParaRPr lang="en-US" sz="1200" dirty="0">
              <a:solidFill>
                <a:srgbClr val="FF0000"/>
              </a:solidFill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7835900" y="4375150"/>
            <a:ext cx="190500" cy="228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solidFill>
                  <a:srgbClr val="FF0000"/>
                </a:solidFill>
              </a:rPr>
              <a:t>0</a:t>
            </a:r>
            <a:endParaRPr lang="en-US" sz="1200" dirty="0">
              <a:solidFill>
                <a:srgbClr val="FF0000"/>
              </a:solidFill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8343900" y="4330700"/>
            <a:ext cx="647700" cy="285750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solidFill>
                  <a:srgbClr val="FF0000"/>
                </a:solidFill>
              </a:rPr>
              <a:t>0</a:t>
            </a:r>
            <a:endParaRPr lang="en-US" sz="1200" dirty="0">
              <a:solidFill>
                <a:srgbClr val="FF0000"/>
              </a:solidFill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7842250" y="4667250"/>
            <a:ext cx="190500" cy="228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solidFill>
                  <a:srgbClr val="FF0000"/>
                </a:solidFill>
              </a:rPr>
              <a:t>0</a:t>
            </a:r>
            <a:endParaRPr lang="en-US" sz="1200" dirty="0">
              <a:solidFill>
                <a:srgbClr val="FF0000"/>
              </a:solidFill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8343900" y="4641850"/>
            <a:ext cx="647700" cy="260350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solidFill>
                  <a:srgbClr val="FF0000"/>
                </a:solidFill>
              </a:rPr>
              <a:t>0</a:t>
            </a:r>
            <a:endParaRPr lang="en-US" sz="1200" dirty="0">
              <a:solidFill>
                <a:srgbClr val="FF0000"/>
              </a:solidFill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7835900" y="4940300"/>
            <a:ext cx="190500" cy="228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solidFill>
                  <a:srgbClr val="FF0000"/>
                </a:solidFill>
              </a:rPr>
              <a:t>0</a:t>
            </a:r>
            <a:endParaRPr lang="en-US" sz="1200" dirty="0">
              <a:solidFill>
                <a:srgbClr val="FF0000"/>
              </a:solidFill>
            </a:endParaRPr>
          </a:p>
        </p:txBody>
      </p:sp>
      <p:sp>
        <p:nvSpPr>
          <p:cNvPr id="41" name="Rectangle 40"/>
          <p:cNvSpPr/>
          <p:nvPr/>
        </p:nvSpPr>
        <p:spPr>
          <a:xfrm>
            <a:off x="8343900" y="4921250"/>
            <a:ext cx="647700" cy="247650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solidFill>
                  <a:srgbClr val="FF0000"/>
                </a:solidFill>
              </a:rPr>
              <a:t>0</a:t>
            </a:r>
            <a:endParaRPr lang="en-US" sz="1200" dirty="0">
              <a:solidFill>
                <a:srgbClr val="FF0000"/>
              </a:solidFill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7835900" y="5226050"/>
            <a:ext cx="190500" cy="228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solidFill>
                  <a:srgbClr val="FF0000"/>
                </a:solidFill>
              </a:rPr>
              <a:t>0</a:t>
            </a:r>
            <a:endParaRPr lang="en-US" sz="1200" dirty="0">
              <a:solidFill>
                <a:srgbClr val="FF0000"/>
              </a:solidFill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8343900" y="5187950"/>
            <a:ext cx="647700" cy="260350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solidFill>
                  <a:srgbClr val="FF0000"/>
                </a:solidFill>
              </a:rPr>
              <a:t>3+</a:t>
            </a:r>
            <a:endParaRPr lang="en-US" sz="1200" dirty="0">
              <a:solidFill>
                <a:srgbClr val="FF0000"/>
              </a:solidFill>
            </a:endParaRPr>
          </a:p>
        </p:txBody>
      </p:sp>
      <p:sp>
        <p:nvSpPr>
          <p:cNvPr id="47" name="Rectangle 46"/>
          <p:cNvSpPr/>
          <p:nvPr/>
        </p:nvSpPr>
        <p:spPr>
          <a:xfrm>
            <a:off x="9026525" y="3833812"/>
            <a:ext cx="158750" cy="1619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rgbClr val="FF0000"/>
                </a:solidFill>
                <a:latin typeface="Wingdings" panose="05000000000000000000" pitchFamily="2" charset="2"/>
              </a:rPr>
              <a:t>ü</a:t>
            </a:r>
            <a:endParaRPr lang="en-US" sz="1200" dirty="0">
              <a:solidFill>
                <a:srgbClr val="FF0000"/>
              </a:solidFill>
            </a:endParaRPr>
          </a:p>
        </p:txBody>
      </p:sp>
      <p:sp>
        <p:nvSpPr>
          <p:cNvPr id="49" name="Rectangle 48"/>
          <p:cNvSpPr/>
          <p:nvPr/>
        </p:nvSpPr>
        <p:spPr>
          <a:xfrm>
            <a:off x="9026525" y="4106862"/>
            <a:ext cx="158750" cy="1619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rgbClr val="FF0000"/>
                </a:solidFill>
                <a:latin typeface="Wingdings" panose="05000000000000000000" pitchFamily="2" charset="2"/>
              </a:rPr>
              <a:t>ü</a:t>
            </a:r>
            <a:endParaRPr lang="en-US" sz="1200" dirty="0">
              <a:solidFill>
                <a:srgbClr val="FF0000"/>
              </a:solidFill>
            </a:endParaRPr>
          </a:p>
        </p:txBody>
      </p:sp>
      <p:sp>
        <p:nvSpPr>
          <p:cNvPr id="50" name="Rectangle 49"/>
          <p:cNvSpPr/>
          <p:nvPr/>
        </p:nvSpPr>
        <p:spPr>
          <a:xfrm>
            <a:off x="9026525" y="4386261"/>
            <a:ext cx="158750" cy="1619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rgbClr val="FF0000"/>
                </a:solidFill>
                <a:latin typeface="Wingdings" panose="05000000000000000000" pitchFamily="2" charset="2"/>
              </a:rPr>
              <a:t>ü</a:t>
            </a:r>
            <a:endParaRPr lang="en-US" sz="1200" dirty="0">
              <a:solidFill>
                <a:srgbClr val="FF0000"/>
              </a:solidFill>
            </a:endParaRPr>
          </a:p>
        </p:txBody>
      </p:sp>
      <p:sp>
        <p:nvSpPr>
          <p:cNvPr id="51" name="Rectangle 50"/>
          <p:cNvSpPr/>
          <p:nvPr/>
        </p:nvSpPr>
        <p:spPr>
          <a:xfrm>
            <a:off x="9026525" y="4718324"/>
            <a:ext cx="158750" cy="1619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rgbClr val="FF0000"/>
                </a:solidFill>
                <a:latin typeface="Wingdings" panose="05000000000000000000" pitchFamily="2" charset="2"/>
              </a:rPr>
              <a:t>ü</a:t>
            </a:r>
            <a:endParaRPr lang="en-US" sz="1200" dirty="0">
              <a:solidFill>
                <a:srgbClr val="FF0000"/>
              </a:solidFill>
            </a:endParaRPr>
          </a:p>
        </p:txBody>
      </p:sp>
      <p:sp>
        <p:nvSpPr>
          <p:cNvPr id="52" name="Rectangle 51"/>
          <p:cNvSpPr/>
          <p:nvPr/>
        </p:nvSpPr>
        <p:spPr>
          <a:xfrm>
            <a:off x="9026525" y="4973637"/>
            <a:ext cx="158750" cy="1619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rgbClr val="FF0000"/>
                </a:solidFill>
                <a:latin typeface="Wingdings" panose="05000000000000000000" pitchFamily="2" charset="2"/>
              </a:rPr>
              <a:t>ü</a:t>
            </a:r>
            <a:endParaRPr lang="en-US" sz="1200" dirty="0">
              <a:solidFill>
                <a:srgbClr val="FF0000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8039100" y="2432050"/>
            <a:ext cx="289560" cy="3023870"/>
          </a:xfrm>
          <a:prstGeom prst="rect">
            <a:avLst/>
          </a:prstGeom>
          <a:pattFill prst="ltUpDiag">
            <a:fgClr>
              <a:schemeClr val="tx1">
                <a:lumMod val="50000"/>
                <a:lumOff val="50000"/>
              </a:schemeClr>
            </a:fgClr>
            <a:bgClr>
              <a:schemeClr val="bg1"/>
            </a:bgClr>
          </a:patt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TextBox 55"/>
          <p:cNvSpPr txBox="1"/>
          <p:nvPr/>
        </p:nvSpPr>
        <p:spPr>
          <a:xfrm>
            <a:off x="9996945" y="1807582"/>
            <a:ext cx="20524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rgbClr val="FF3B0D"/>
                </a:solidFill>
              </a:rPr>
              <a:t>----------------------------</a:t>
            </a:r>
            <a:endParaRPr lang="en-US" sz="1400" dirty="0">
              <a:solidFill>
                <a:srgbClr val="FF3B0D"/>
              </a:solidFill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9932425" y="3977594"/>
            <a:ext cx="22497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/>
              <a:t>This is also tube testing!</a:t>
            </a:r>
          </a:p>
          <a:p>
            <a:pPr algn="ctr"/>
            <a:r>
              <a:rPr lang="en-US" sz="1600" dirty="0" smtClean="0"/>
              <a:t>(Often with PEG)</a:t>
            </a:r>
            <a:endParaRPr lang="en-US" sz="1600" dirty="0"/>
          </a:p>
        </p:txBody>
      </p:sp>
      <p:sp>
        <p:nvSpPr>
          <p:cNvPr id="58" name="Rectangle 57"/>
          <p:cNvSpPr/>
          <p:nvPr/>
        </p:nvSpPr>
        <p:spPr>
          <a:xfrm>
            <a:off x="7819911" y="1900235"/>
            <a:ext cx="190500" cy="497681"/>
          </a:xfrm>
          <a:prstGeom prst="rect">
            <a:avLst/>
          </a:prstGeom>
          <a:solidFill>
            <a:srgbClr val="FFFF00">
              <a:alpha val="5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Rectangle 61"/>
          <p:cNvSpPr/>
          <p:nvPr/>
        </p:nvSpPr>
        <p:spPr>
          <a:xfrm>
            <a:off x="8038986" y="1900236"/>
            <a:ext cx="273050" cy="497681"/>
          </a:xfrm>
          <a:prstGeom prst="rect">
            <a:avLst/>
          </a:prstGeom>
          <a:solidFill>
            <a:srgbClr val="FF3B0D">
              <a:alpha val="5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Rectangle 62"/>
          <p:cNvSpPr/>
          <p:nvPr/>
        </p:nvSpPr>
        <p:spPr>
          <a:xfrm>
            <a:off x="8327911" y="1900237"/>
            <a:ext cx="647700" cy="497681"/>
          </a:xfrm>
          <a:prstGeom prst="rect">
            <a:avLst/>
          </a:prstGeom>
          <a:solidFill>
            <a:srgbClr val="FF66CC">
              <a:alpha val="5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Rectangle 63"/>
          <p:cNvSpPr/>
          <p:nvPr/>
        </p:nvSpPr>
        <p:spPr>
          <a:xfrm>
            <a:off x="8993754" y="1900235"/>
            <a:ext cx="190500" cy="497681"/>
          </a:xfrm>
          <a:prstGeom prst="rect">
            <a:avLst/>
          </a:prstGeom>
          <a:solidFill>
            <a:srgbClr val="92D050">
              <a:alpha val="5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Rectangle 64"/>
          <p:cNvSpPr/>
          <p:nvPr/>
        </p:nvSpPr>
        <p:spPr>
          <a:xfrm>
            <a:off x="7841343" y="2428875"/>
            <a:ext cx="190500" cy="228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solidFill>
                  <a:srgbClr val="FF0000"/>
                </a:solidFill>
              </a:rPr>
              <a:t>0</a:t>
            </a:r>
            <a:endParaRPr lang="en-US" sz="1200" dirty="0">
              <a:solidFill>
                <a:srgbClr val="FF0000"/>
              </a:solidFill>
            </a:endParaRPr>
          </a:p>
        </p:txBody>
      </p:sp>
      <p:sp>
        <p:nvSpPr>
          <p:cNvPr id="67" name="Rectangle 66"/>
          <p:cNvSpPr/>
          <p:nvPr/>
        </p:nvSpPr>
        <p:spPr>
          <a:xfrm>
            <a:off x="8344807" y="2414361"/>
            <a:ext cx="647700" cy="241300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solidFill>
                  <a:srgbClr val="FF0000"/>
                </a:solidFill>
              </a:rPr>
              <a:t>3+</a:t>
            </a:r>
            <a:endParaRPr lang="en-US" sz="1200" dirty="0">
              <a:solidFill>
                <a:srgbClr val="FF0000"/>
              </a:solidFill>
            </a:endParaRPr>
          </a:p>
        </p:txBody>
      </p:sp>
      <p:sp>
        <p:nvSpPr>
          <p:cNvPr id="68" name="Rectangle 67"/>
          <p:cNvSpPr/>
          <p:nvPr/>
        </p:nvSpPr>
        <p:spPr>
          <a:xfrm>
            <a:off x="9034780" y="3586957"/>
            <a:ext cx="158750" cy="1619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rgbClr val="FF0000"/>
                </a:solidFill>
                <a:latin typeface="Wingdings" panose="05000000000000000000" pitchFamily="2" charset="2"/>
              </a:rPr>
              <a:t>ü</a:t>
            </a:r>
            <a:endParaRPr lang="en-US" sz="1200" dirty="0">
              <a:solidFill>
                <a:srgbClr val="FF0000"/>
              </a:solidFill>
            </a:endParaRPr>
          </a:p>
        </p:txBody>
      </p:sp>
      <p:sp>
        <p:nvSpPr>
          <p:cNvPr id="69" name="Diamond 68"/>
          <p:cNvSpPr/>
          <p:nvPr/>
        </p:nvSpPr>
        <p:spPr>
          <a:xfrm>
            <a:off x="9865972" y="1486892"/>
            <a:ext cx="185737" cy="200025"/>
          </a:xfrm>
          <a:prstGeom prst="diamond">
            <a:avLst/>
          </a:prstGeom>
          <a:solidFill>
            <a:srgbClr val="FFFF00">
              <a:alpha val="77000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Diamond 69"/>
          <p:cNvSpPr/>
          <p:nvPr/>
        </p:nvSpPr>
        <p:spPr>
          <a:xfrm>
            <a:off x="9873230" y="1844304"/>
            <a:ext cx="185737" cy="200025"/>
          </a:xfrm>
          <a:prstGeom prst="diamond">
            <a:avLst/>
          </a:prstGeom>
          <a:solidFill>
            <a:srgbClr val="FF3B0D">
              <a:alpha val="50000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Diamond 70"/>
          <p:cNvSpPr/>
          <p:nvPr/>
        </p:nvSpPr>
        <p:spPr>
          <a:xfrm>
            <a:off x="9880489" y="2268849"/>
            <a:ext cx="185737" cy="200025"/>
          </a:xfrm>
          <a:prstGeom prst="diamond">
            <a:avLst/>
          </a:prstGeom>
          <a:solidFill>
            <a:srgbClr val="FF66CC">
              <a:alpha val="47000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TextBox 71"/>
          <p:cNvSpPr txBox="1"/>
          <p:nvPr/>
        </p:nvSpPr>
        <p:spPr>
          <a:xfrm>
            <a:off x="10046725" y="1434054"/>
            <a:ext cx="2046514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00" dirty="0" smtClean="0"/>
              <a:t>IS=Immediate spin</a:t>
            </a:r>
            <a:endParaRPr lang="en-US" sz="1300" dirty="0"/>
          </a:p>
        </p:txBody>
      </p:sp>
      <p:sp>
        <p:nvSpPr>
          <p:cNvPr id="73" name="TextBox 72"/>
          <p:cNvSpPr txBox="1"/>
          <p:nvPr/>
        </p:nvSpPr>
        <p:spPr>
          <a:xfrm>
            <a:off x="10034025" y="1801965"/>
            <a:ext cx="2046514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00" dirty="0" smtClean="0"/>
              <a:t>37=37 C Incubation</a:t>
            </a:r>
            <a:endParaRPr lang="en-US" sz="1300" dirty="0"/>
          </a:p>
        </p:txBody>
      </p:sp>
      <p:sp>
        <p:nvSpPr>
          <p:cNvPr id="74" name="TextBox 73"/>
          <p:cNvSpPr txBox="1"/>
          <p:nvPr/>
        </p:nvSpPr>
        <p:spPr>
          <a:xfrm>
            <a:off x="10021325" y="2232049"/>
            <a:ext cx="224971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00" dirty="0" smtClean="0"/>
              <a:t>AHG = Anti-human globulin {[Anti-IgG+C</a:t>
            </a:r>
            <a:r>
              <a:rPr lang="en-US" sz="1300" baseline="-25000" dirty="0" smtClean="0"/>
              <a:t>3</a:t>
            </a:r>
            <a:r>
              <a:rPr lang="en-US" sz="1300" dirty="0" smtClean="0"/>
              <a:t>d] + [Anti-</a:t>
            </a:r>
            <a:r>
              <a:rPr lang="en-US" sz="1300" dirty="0" err="1" smtClean="0"/>
              <a:t>IgG</a:t>
            </a:r>
            <a:r>
              <a:rPr lang="en-US" sz="1300" dirty="0" smtClean="0"/>
              <a:t>]}</a:t>
            </a:r>
            <a:endParaRPr lang="en-US" sz="1300" dirty="0"/>
          </a:p>
        </p:txBody>
      </p:sp>
      <p:sp>
        <p:nvSpPr>
          <p:cNvPr id="75" name="TextBox 74"/>
          <p:cNvSpPr txBox="1"/>
          <p:nvPr/>
        </p:nvSpPr>
        <p:spPr>
          <a:xfrm>
            <a:off x="10028126" y="2792069"/>
            <a:ext cx="224971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00" dirty="0" smtClean="0"/>
              <a:t>IAT = Indirect antiglobulin test (=AHG)</a:t>
            </a:r>
            <a:endParaRPr lang="en-US" sz="1300" dirty="0"/>
          </a:p>
        </p:txBody>
      </p:sp>
      <p:sp>
        <p:nvSpPr>
          <p:cNvPr id="76" name="Diamond 75"/>
          <p:cNvSpPr/>
          <p:nvPr/>
        </p:nvSpPr>
        <p:spPr>
          <a:xfrm>
            <a:off x="9891177" y="3470589"/>
            <a:ext cx="185737" cy="200025"/>
          </a:xfrm>
          <a:prstGeom prst="diamond">
            <a:avLst/>
          </a:prstGeom>
          <a:solidFill>
            <a:srgbClr val="92D050">
              <a:alpha val="47000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TextBox 76"/>
          <p:cNvSpPr txBox="1"/>
          <p:nvPr/>
        </p:nvSpPr>
        <p:spPr>
          <a:xfrm>
            <a:off x="10023593" y="3430195"/>
            <a:ext cx="2355396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00" dirty="0" smtClean="0"/>
              <a:t>CC = </a:t>
            </a:r>
            <a:r>
              <a:rPr lang="en-US" sz="1300" dirty="0" err="1" smtClean="0"/>
              <a:t>Coobms</a:t>
            </a:r>
            <a:r>
              <a:rPr lang="en-US" sz="1300" dirty="0" smtClean="0"/>
              <a:t>-control cell </a:t>
            </a:r>
            <a:r>
              <a:rPr lang="en-US" sz="1300" dirty="0" err="1" smtClean="0"/>
              <a:t>IgG</a:t>
            </a:r>
            <a:endParaRPr lang="en-US" sz="1300" dirty="0"/>
          </a:p>
        </p:txBody>
      </p:sp>
    </p:spTree>
    <p:extLst>
      <p:ext uri="{BB962C8B-B14F-4D97-AF65-F5344CB8AC3E}">
        <p14:creationId xmlns:p14="http://schemas.microsoft.com/office/powerpoint/2010/main" val="3185342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000"/>
                            </p:stCondLst>
                            <p:childTnLst>
                              <p:par>
                                <p:cTn id="5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0"/>
                            </p:stCondLst>
                            <p:childTnLst>
                              <p:par>
                                <p:cTn id="6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1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500"/>
                            </p:stCondLst>
                            <p:childTnLst>
                              <p:par>
                                <p:cTn id="7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6500"/>
                            </p:stCondLst>
                            <p:childTnLst>
                              <p:par>
                                <p:cTn id="8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7500"/>
                            </p:stCondLst>
                            <p:childTnLst>
                              <p:par>
                                <p:cTn id="9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8500"/>
                            </p:stCondLst>
                            <p:childTnLst>
                              <p:par>
                                <p:cTn id="11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9500"/>
                            </p:stCondLst>
                            <p:childTnLst>
                              <p:par>
                                <p:cTn id="12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10500"/>
                            </p:stCondLst>
                            <p:childTnLst>
                              <p:par>
                                <p:cTn id="14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7" grpId="0" animBg="1"/>
      <p:bldP spid="18" grpId="0"/>
      <p:bldP spid="20" grpId="0" animBg="1"/>
      <p:bldP spid="21" grpId="0"/>
      <p:bldP spid="23" grpId="0" animBg="1"/>
      <p:bldP spid="24" grpId="0"/>
      <p:bldP spid="26" grpId="0" animBg="1"/>
      <p:bldP spid="27" grpId="0"/>
      <p:bldP spid="29" grpId="0" animBg="1"/>
      <p:bldP spid="30" grpId="0"/>
      <p:bldP spid="32" grpId="0" animBg="1"/>
      <p:bldP spid="33" grpId="0"/>
      <p:bldP spid="35" grpId="0" animBg="1"/>
      <p:bldP spid="36" grpId="0"/>
      <p:bldP spid="38" grpId="0" animBg="1"/>
      <p:bldP spid="39" grpId="0"/>
      <p:bldP spid="41" grpId="0" animBg="1"/>
      <p:bldP spid="42" grpId="0"/>
      <p:bldP spid="44" grpId="0" animBg="1"/>
      <p:bldP spid="47" grpId="0"/>
      <p:bldP spid="49" grpId="0"/>
      <p:bldP spid="50" grpId="0"/>
      <p:bldP spid="51" grpId="0"/>
      <p:bldP spid="52" grpId="0"/>
      <p:bldP spid="2" grpId="0" animBg="1"/>
      <p:bldP spid="56" grpId="0"/>
      <p:bldP spid="57" grpId="0"/>
      <p:bldP spid="57" grpId="1"/>
      <p:bldP spid="65" grpId="0"/>
      <p:bldP spid="67" grpId="0" animBg="1"/>
      <p:bldP spid="68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2524</TotalTime>
  <Words>1504</Words>
  <Application>Microsoft Macintosh PowerPoint</Application>
  <PresentationFormat>Widescreen</PresentationFormat>
  <Paragraphs>556</Paragraphs>
  <Slides>40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40</vt:i4>
      </vt:variant>
    </vt:vector>
  </HeadingPairs>
  <TitlesOfParts>
    <vt:vector size="49" baseType="lpstr">
      <vt:lpstr>Arial</vt:lpstr>
      <vt:lpstr>Calibri</vt:lpstr>
      <vt:lpstr>Calibri Light</vt:lpstr>
      <vt:lpstr>Cambria Math</vt:lpstr>
      <vt:lpstr>Microsoft YaHei</vt:lpstr>
      <vt:lpstr>Mousie</vt:lpstr>
      <vt:lpstr>Times New Roman</vt:lpstr>
      <vt:lpstr>Wingdings</vt:lpstr>
      <vt:lpstr>Office Theme</vt:lpstr>
      <vt:lpstr>Antibody Identification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Antibody Identification</dc:title>
  <dc:creator>Zoh</dc:creator>
  <cp:lastModifiedBy>Microsoft Office User</cp:lastModifiedBy>
  <cp:revision>504</cp:revision>
  <dcterms:created xsi:type="dcterms:W3CDTF">2017-02-12T16:03:29Z</dcterms:created>
  <dcterms:modified xsi:type="dcterms:W3CDTF">2017-02-27T07:14:27Z</dcterms:modified>
</cp:coreProperties>
</file>